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1" r:id="rId4"/>
    <p:sldId id="272" r:id="rId5"/>
    <p:sldId id="273" r:id="rId6"/>
    <p:sldId id="274" r:id="rId7"/>
    <p:sldId id="275" r:id="rId8"/>
    <p:sldId id="267" r:id="rId9"/>
  </p:sldIdLst>
  <p:sldSz cx="9144000" cy="6858000" type="screen4x3"/>
  <p:notesSz cx="6858000" cy="9144000"/>
  <p:embeddedFontLst>
    <p:embeddedFont>
      <p:font typeface="Twinkl SemiBold" charset="0"/>
      <p:regular r:id="rId12"/>
      <p:bold r:id="rId13"/>
    </p:embeddedFon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77"/>
        <a:ea typeface="+mn-ea"/>
        <a:cs typeface="+mn-cs"/>
      </a:defRPr>
    </a:lvl1pPr>
    <a:lvl2pPr marL="457200" algn="l" rtl="0" eaLnBrk="0" fontAlgn="base" hangingPunct="0">
      <a:spcBef>
        <a:spcPct val="0"/>
      </a:spcBef>
      <a:spcAft>
        <a:spcPct val="0"/>
      </a:spcAft>
      <a:defRPr kern="1200">
        <a:solidFill>
          <a:schemeClr val="tx1"/>
        </a:solidFill>
        <a:latin typeface="Twinkl" pitchFamily="2" charset="77"/>
        <a:ea typeface="+mn-ea"/>
        <a:cs typeface="+mn-cs"/>
      </a:defRPr>
    </a:lvl2pPr>
    <a:lvl3pPr marL="914400" algn="l" rtl="0" eaLnBrk="0" fontAlgn="base" hangingPunct="0">
      <a:spcBef>
        <a:spcPct val="0"/>
      </a:spcBef>
      <a:spcAft>
        <a:spcPct val="0"/>
      </a:spcAft>
      <a:defRPr kern="1200">
        <a:solidFill>
          <a:schemeClr val="tx1"/>
        </a:solidFill>
        <a:latin typeface="Twinkl" pitchFamily="2" charset="77"/>
        <a:ea typeface="+mn-ea"/>
        <a:cs typeface="+mn-cs"/>
      </a:defRPr>
    </a:lvl3pPr>
    <a:lvl4pPr marL="1371600" algn="l" rtl="0" eaLnBrk="0" fontAlgn="base" hangingPunct="0">
      <a:spcBef>
        <a:spcPct val="0"/>
      </a:spcBef>
      <a:spcAft>
        <a:spcPct val="0"/>
      </a:spcAft>
      <a:defRPr kern="1200">
        <a:solidFill>
          <a:schemeClr val="tx1"/>
        </a:solidFill>
        <a:latin typeface="Twinkl" pitchFamily="2" charset="77"/>
        <a:ea typeface="+mn-ea"/>
        <a:cs typeface="+mn-cs"/>
      </a:defRPr>
    </a:lvl4pPr>
    <a:lvl5pPr marL="1828800" algn="l" rtl="0" eaLnBrk="0" fontAlgn="base" hangingPunct="0">
      <a:spcBef>
        <a:spcPct val="0"/>
      </a:spcBef>
      <a:spcAft>
        <a:spcPct val="0"/>
      </a:spcAft>
      <a:defRPr kern="1200">
        <a:solidFill>
          <a:schemeClr val="tx1"/>
        </a:solidFill>
        <a:latin typeface="Twinkl" pitchFamily="2" charset="77"/>
        <a:ea typeface="+mn-ea"/>
        <a:cs typeface="+mn-cs"/>
      </a:defRPr>
    </a:lvl5pPr>
    <a:lvl6pPr marL="2286000" algn="l" defTabSz="914400" rtl="0" eaLnBrk="1" latinLnBrk="0" hangingPunct="1">
      <a:defRPr kern="1200">
        <a:solidFill>
          <a:schemeClr val="tx1"/>
        </a:solidFill>
        <a:latin typeface="Twinkl" pitchFamily="2" charset="77"/>
        <a:ea typeface="+mn-ea"/>
        <a:cs typeface="+mn-cs"/>
      </a:defRPr>
    </a:lvl6pPr>
    <a:lvl7pPr marL="2743200" algn="l" defTabSz="914400" rtl="0" eaLnBrk="1" latinLnBrk="0" hangingPunct="1">
      <a:defRPr kern="1200">
        <a:solidFill>
          <a:schemeClr val="tx1"/>
        </a:solidFill>
        <a:latin typeface="Twinkl" pitchFamily="2" charset="77"/>
        <a:ea typeface="+mn-ea"/>
        <a:cs typeface="+mn-cs"/>
      </a:defRPr>
    </a:lvl7pPr>
    <a:lvl8pPr marL="3200400" algn="l" defTabSz="914400" rtl="0" eaLnBrk="1" latinLnBrk="0" hangingPunct="1">
      <a:defRPr kern="1200">
        <a:solidFill>
          <a:schemeClr val="tx1"/>
        </a:solidFill>
        <a:latin typeface="Twinkl" pitchFamily="2" charset="77"/>
        <a:ea typeface="+mn-ea"/>
        <a:cs typeface="+mn-cs"/>
      </a:defRPr>
    </a:lvl8pPr>
    <a:lvl9pPr marL="3657600" algn="l" defTabSz="914400" rtl="0" eaLnBrk="1" latinLnBrk="0" hangingPunct="1">
      <a:defRPr kern="1200">
        <a:solidFill>
          <a:schemeClr val="tx1"/>
        </a:solidFill>
        <a:latin typeface="Twinkl" pitchFamily="2"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73" d="100"/>
          <a:sy n="73" d="100"/>
        </p:scale>
        <p:origin x="124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10F4A-E4F1-4AE4-9784-408ED5D1CE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6A06258-5BA7-4860-9A41-D83FE08C4C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24E4E8-6B44-404C-8A65-5727C01DC9F9}" type="datetimeFigureOut">
              <a:rPr lang="en-GB"/>
              <a:pPr>
                <a:defRPr/>
              </a:pPr>
              <a:t>01/02/2021</a:t>
            </a:fld>
            <a:endParaRPr lang="en-GB"/>
          </a:p>
        </p:txBody>
      </p:sp>
      <p:sp>
        <p:nvSpPr>
          <p:cNvPr id="4" name="Footer Placeholder 3">
            <a:extLst>
              <a:ext uri="{FF2B5EF4-FFF2-40B4-BE49-F238E27FC236}">
                <a16:creationId xmlns:a16="http://schemas.microsoft.com/office/drawing/2014/main" id="{9100D4FF-F3B9-46AF-911A-CE5A34EA21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B7FAE68B-C940-4126-AB6C-2CE8B7DA040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EBB7D70-E69D-184D-9995-50AA72E0117F}"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EA5833-1FD4-47ED-B7DA-D6ABD32595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8F54CB99-3574-4FFD-92E3-C91003E4E1A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056ACF2-9CDE-1943-90AA-32D7E96390CA}" type="datetimeFigureOut">
              <a:rPr lang="en-GB"/>
              <a:pPr>
                <a:defRPr/>
              </a:pPr>
              <a:t>01/02/2021</a:t>
            </a:fld>
            <a:endParaRPr lang="en-GB"/>
          </a:p>
        </p:txBody>
      </p:sp>
      <p:sp>
        <p:nvSpPr>
          <p:cNvPr id="4" name="Slide Image Placeholder 3">
            <a:extLst>
              <a:ext uri="{FF2B5EF4-FFF2-40B4-BE49-F238E27FC236}">
                <a16:creationId xmlns:a16="http://schemas.microsoft.com/office/drawing/2014/main" id="{34812F45-CBC6-4A10-9BA9-1052D199DDB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620DF60-EF24-4A98-A924-0A3F3F9D0E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7F2B3D6-B636-481D-9E50-D7A654927E8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E443E5D6-11BD-421B-B344-3AE90C9D189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96137E7-7C8F-D949-A958-C4FDB2F77384}"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AF5DE2A-63DC-804E-A00C-DE981ED8CA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27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68FB5DF-87DE-7249-89A7-C6A7017893F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DCAA08F6-FDF4-934C-9453-554660869E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85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194D188-47FA-5E4E-9627-7A0952872B2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2015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1ABE728-23FE-144A-962D-0D407FDCD671}"/>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a:extLst>
              <a:ext uri="{FF2B5EF4-FFF2-40B4-BE49-F238E27FC236}">
                <a16:creationId xmlns:a16="http://schemas.microsoft.com/office/drawing/2014/main" id="{3CBE84C4-BE3F-7E45-AC62-9F049D6A83AF}"/>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0B7E835F-61D2-014F-97B3-906048923F8D}"/>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24A223E6-EB1C-044D-87E9-6F6123616422}"/>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B464AC34-3CD2-184C-9E7C-F0786DB07123}"/>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47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31625C2-A183-E54F-8148-7516AE5312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333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1DA3404-81C7-BA47-ADEB-6AB72C40FC37}"/>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596591E-ABBF-8447-92A0-BBF9EBA963C7}"/>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meo.com/59527389"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2"/>
            <a:extLst>
              <a:ext uri="{FF2B5EF4-FFF2-40B4-BE49-F238E27FC236}">
                <a16:creationId xmlns:a16="http://schemas.microsoft.com/office/drawing/2014/main" id="{4877563D-4538-4036-8756-508CBC2C21BA}"/>
              </a:ext>
            </a:extLst>
          </p:cNvPr>
          <p:cNvSpPr/>
          <p:nvPr/>
        </p:nvSpPr>
        <p:spPr>
          <a:xfrm>
            <a:off x="2794000" y="2959100"/>
            <a:ext cx="3562350" cy="646113"/>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b="1" dirty="0"/>
              <a:t>Click Here to Play Video </a:t>
            </a:r>
          </a:p>
        </p:txBody>
      </p:sp>
      <p:sp>
        <p:nvSpPr>
          <p:cNvPr id="9219" name="Title 20">
            <a:extLst>
              <a:ext uri="{FF2B5EF4-FFF2-40B4-BE49-F238E27FC236}">
                <a16:creationId xmlns:a16="http://schemas.microsoft.com/office/drawing/2014/main" id="{1E10FC10-317E-CE4C-B7EB-462CBEC5B177}"/>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itchFamily="2" charset="77"/>
              </a:rPr>
              <a:t>What Is a Random Act of Kindness?</a:t>
            </a:r>
          </a:p>
        </p:txBody>
      </p:sp>
      <p:pic>
        <p:nvPicPr>
          <p:cNvPr id="7" name="Picture 6">
            <a:extLst>
              <a:ext uri="{FF2B5EF4-FFF2-40B4-BE49-F238E27FC236}">
                <a16:creationId xmlns:a16="http://schemas.microsoft.com/office/drawing/2014/main" id="{524A0E8B-48A6-FC4D-97B8-96EFBCFCB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4003">
            <a:off x="3875088" y="3840163"/>
            <a:ext cx="13938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4F89F01-894B-4E4A-A8AC-0DD743C7DD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58365">
            <a:off x="1392238" y="1384300"/>
            <a:ext cx="13938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D48A196-6F99-7448-9170-747B4C1EA1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40354">
            <a:off x="6505575" y="1284288"/>
            <a:ext cx="13938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1FA948F-7DF2-F545-9A26-8A0D09D48D4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40812"/>
          <a:stretch/>
        </p:blipFill>
        <p:spPr bwMode="auto">
          <a:xfrm>
            <a:off x="960437" y="3445204"/>
            <a:ext cx="1719243" cy="240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97704FA-09A7-3440-9742-18E5B471E68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36" b="37665"/>
          <a:stretch/>
        </p:blipFill>
        <p:spPr bwMode="auto">
          <a:xfrm flipH="1">
            <a:off x="6529631" y="3145474"/>
            <a:ext cx="1479550" cy="270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0">
            <a:extLst>
              <a:ext uri="{FF2B5EF4-FFF2-40B4-BE49-F238E27FC236}">
                <a16:creationId xmlns:a16="http://schemas.microsoft.com/office/drawing/2014/main" id="{6D69CD7B-F183-CC40-B447-BA3BB290D2E2}"/>
              </a:ext>
            </a:extLst>
          </p:cNvPr>
          <p:cNvSpPr>
            <a:spLocks noChangeArrowheads="1"/>
          </p:cNvSpPr>
          <p:nvPr/>
        </p:nvSpPr>
        <p:spPr bwMode="auto">
          <a:xfrm>
            <a:off x="755650" y="5838825"/>
            <a:ext cx="7632700"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400">
                <a:solidFill>
                  <a:schemeClr val="tx1"/>
                </a:solidFill>
              </a:rPr>
              <a:t>Teacher note - Please do not let the next video automatically play at the end of the clip. </a:t>
            </a:r>
            <a:br>
              <a:rPr lang="en-GB" altLang="en-US" sz="1400">
                <a:solidFill>
                  <a:schemeClr val="tx1"/>
                </a:solidFill>
              </a:rPr>
            </a:br>
            <a:r>
              <a:rPr lang="en-GB" altLang="en-US" sz="1400">
                <a:solidFill>
                  <a:schemeClr val="tx1"/>
                </a:solidFill>
              </a:rPr>
              <a:t>Twinkl accepts no responsibility for the content of third party websites.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20376757-0B35-4ABF-94FB-0629358EB8BF}"/>
              </a:ext>
            </a:extLst>
          </p:cNvPr>
          <p:cNvSpPr/>
          <p:nvPr/>
        </p:nvSpPr>
        <p:spPr>
          <a:xfrm>
            <a:off x="755650" y="1339850"/>
            <a:ext cx="7632700" cy="811213"/>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A random act of kindness is a selfless act which can either help or cheer up a person for no reason other than to make people happier.</a:t>
            </a:r>
          </a:p>
        </p:txBody>
      </p:sp>
      <p:sp>
        <p:nvSpPr>
          <p:cNvPr id="10243" name="Title 20">
            <a:extLst>
              <a:ext uri="{FF2B5EF4-FFF2-40B4-BE49-F238E27FC236}">
                <a16:creationId xmlns:a16="http://schemas.microsoft.com/office/drawing/2014/main" id="{6601A8C7-0E4D-A442-B30B-0384E8098396}"/>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itchFamily="2" charset="77"/>
              </a:rPr>
              <a:t>Definition </a:t>
            </a:r>
          </a:p>
        </p:txBody>
      </p:sp>
      <p:sp>
        <p:nvSpPr>
          <p:cNvPr id="7" name="Rounded Rectangle 11">
            <a:extLst>
              <a:ext uri="{FF2B5EF4-FFF2-40B4-BE49-F238E27FC236}">
                <a16:creationId xmlns:a16="http://schemas.microsoft.com/office/drawing/2014/main" id="{EF545E2B-92CD-4A96-BC3A-19C16D580571}"/>
              </a:ext>
            </a:extLst>
          </p:cNvPr>
          <p:cNvSpPr/>
          <p:nvPr/>
        </p:nvSpPr>
        <p:spPr>
          <a:xfrm>
            <a:off x="755650" y="2197100"/>
            <a:ext cx="7632700" cy="1601788"/>
          </a:xfrm>
          <a:prstGeom prst="roundRect">
            <a:avLst/>
          </a:prstGeom>
          <a:solidFill>
            <a:schemeClr val="bg1"/>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0"/>
              </a:spcBef>
              <a:spcAft>
                <a:spcPts val="0"/>
              </a:spcAft>
              <a:defRPr/>
            </a:pPr>
            <a:r>
              <a:rPr lang="en-GB" b="1" dirty="0">
                <a:solidFill>
                  <a:schemeClr val="tx1"/>
                </a:solidFill>
              </a:rPr>
              <a:t>You will need</a:t>
            </a:r>
          </a:p>
          <a:p>
            <a:pPr eaLnBrk="1" fontAlgn="auto" hangingPunct="1">
              <a:spcBef>
                <a:spcPts val="0"/>
              </a:spcBef>
              <a:spcAft>
                <a:spcPts val="0"/>
              </a:spcAft>
              <a:defRPr/>
            </a:pPr>
            <a:r>
              <a:rPr lang="en-GB" sz="1700" dirty="0">
                <a:solidFill>
                  <a:schemeClr val="tx1"/>
                </a:solidFill>
              </a:rPr>
              <a:t>Whilst children are entering the room, you may like to randomly hand out sticky notes containing simple positive messages to both teachers and students, e.g. ‘You rock!’, ‘You are amazing!’, without giving any explanation to the person you are handing it to.</a:t>
            </a:r>
          </a:p>
        </p:txBody>
      </p:sp>
      <p:pic>
        <p:nvPicPr>
          <p:cNvPr id="2" name="Picture 1">
            <a:extLst>
              <a:ext uri="{FF2B5EF4-FFF2-40B4-BE49-F238E27FC236}">
                <a16:creationId xmlns:a16="http://schemas.microsoft.com/office/drawing/2014/main" id="{F2F53DE1-D81A-6A45-B00E-1D46890E0F67}"/>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bwMode="auto">
          <a:xfrm>
            <a:off x="840654" y="3711575"/>
            <a:ext cx="236046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9E74976-98BE-C64A-9B2E-76B7CFF0D35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bwMode="auto">
          <a:xfrm>
            <a:off x="6469931" y="3470275"/>
            <a:ext cx="1758801"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C0C5D9B-4706-D44F-A186-6A7E6A62ABC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bwMode="auto">
          <a:xfrm>
            <a:off x="3444875" y="3992324"/>
            <a:ext cx="2708275" cy="203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52F66104-AAA8-9B40-8DA7-131020601081}"/>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itchFamily="2" charset="77"/>
              </a:rPr>
              <a:t>What Is ‘Kindness’?</a:t>
            </a:r>
          </a:p>
        </p:txBody>
      </p:sp>
      <p:sp>
        <p:nvSpPr>
          <p:cNvPr id="5" name="Rectangle 4">
            <a:extLst>
              <a:ext uri="{FF2B5EF4-FFF2-40B4-BE49-F238E27FC236}">
                <a16:creationId xmlns:a16="http://schemas.microsoft.com/office/drawing/2014/main" id="{17553857-5E1E-47D3-8BBE-F5E553FFA82A}"/>
              </a:ext>
            </a:extLst>
          </p:cNvPr>
          <p:cNvSpPr/>
          <p:nvPr/>
        </p:nvSpPr>
        <p:spPr>
          <a:xfrm>
            <a:off x="755650" y="1379538"/>
            <a:ext cx="5535613" cy="2916237"/>
          </a:xfrm>
          <a:prstGeom prst="rect">
            <a:avLst/>
          </a:prstGeom>
        </p:spPr>
        <p:txBody>
          <a:bodyPr lIns="0" tIns="72000" rIns="0" bIns="72000">
            <a:spAutoFit/>
          </a:bodyPr>
          <a:lstStyle/>
          <a:p>
            <a:pPr eaLnBrk="1" fontAlgn="auto" hangingPunct="1">
              <a:spcBef>
                <a:spcPts val="0"/>
              </a:spcBef>
              <a:spcAft>
                <a:spcPts val="0"/>
              </a:spcAft>
              <a:defRPr/>
            </a:pPr>
            <a:r>
              <a:rPr lang="en-GB" dirty="0">
                <a:latin typeface="+mn-lt"/>
              </a:rPr>
              <a:t>Kindness is: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being friendly, generous and considerate of others;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showing good will to others;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being concerned when others are upset or worried;</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helping people when they need you;</a:t>
            </a:r>
          </a:p>
          <a:p>
            <a:pPr marL="285750" indent="-285750" eaLnBrk="1" fontAlgn="auto" hangingPunct="1">
              <a:lnSpc>
                <a:spcPct val="150000"/>
              </a:lnSpc>
              <a:spcBef>
                <a:spcPts val="0"/>
              </a:spcBef>
              <a:spcAft>
                <a:spcPts val="0"/>
              </a:spcAft>
              <a:buFont typeface="Arial" panose="020B0604020202020204" pitchFamily="34" charset="0"/>
              <a:buChar char="•"/>
              <a:defRPr/>
            </a:pPr>
            <a:r>
              <a:rPr lang="en-GB" dirty="0">
                <a:latin typeface="+mn-lt"/>
              </a:rPr>
              <a:t>doing something nice for someone else, without expecting anything in return.</a:t>
            </a:r>
          </a:p>
        </p:txBody>
      </p:sp>
      <p:pic>
        <p:nvPicPr>
          <p:cNvPr id="2" name="Picture 1">
            <a:extLst>
              <a:ext uri="{FF2B5EF4-FFF2-40B4-BE49-F238E27FC236}">
                <a16:creationId xmlns:a16="http://schemas.microsoft.com/office/drawing/2014/main" id="{B899D91D-45DB-2B4F-9029-E34F25D2D906}"/>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bwMode="auto">
          <a:xfrm>
            <a:off x="5861792" y="3336925"/>
            <a:ext cx="1471716"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B363DD2-A8DB-A645-B757-08B8EC4780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765175"/>
            <a:ext cx="12493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B2D6EE2-114E-A64C-9D61-892E60EC64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4481513"/>
            <a:ext cx="2266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F2A489DC-29C7-324A-8069-5B1DA5C02CD8}"/>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itchFamily="2" charset="77"/>
              </a:rPr>
              <a:t>One A Day – What Could I Do?</a:t>
            </a:r>
          </a:p>
        </p:txBody>
      </p:sp>
      <p:sp>
        <p:nvSpPr>
          <p:cNvPr id="5" name="Rectangle 4">
            <a:extLst>
              <a:ext uri="{FF2B5EF4-FFF2-40B4-BE49-F238E27FC236}">
                <a16:creationId xmlns:a16="http://schemas.microsoft.com/office/drawing/2014/main" id="{5057248B-C404-D845-882D-8C6C1AE55AFC}"/>
              </a:ext>
            </a:extLst>
          </p:cNvPr>
          <p:cNvSpPr>
            <a:spLocks noChangeArrowheads="1"/>
          </p:cNvSpPr>
          <p:nvPr/>
        </p:nvSpPr>
        <p:spPr bwMode="auto">
          <a:xfrm>
            <a:off x="755650" y="1717675"/>
            <a:ext cx="45196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50000"/>
              </a:lnSpc>
              <a:spcBef>
                <a:spcPct val="0"/>
              </a:spcBef>
            </a:pPr>
            <a:r>
              <a:rPr lang="en-GB" altLang="en-US">
                <a:solidFill>
                  <a:schemeClr val="tx1"/>
                </a:solidFill>
              </a:rPr>
              <a:t>Let somebody else go first.</a:t>
            </a:r>
          </a:p>
          <a:p>
            <a:pPr eaLnBrk="1" hangingPunct="1">
              <a:lnSpc>
                <a:spcPct val="150000"/>
              </a:lnSpc>
              <a:spcBef>
                <a:spcPct val="0"/>
              </a:spcBef>
            </a:pPr>
            <a:r>
              <a:rPr lang="en-GB" altLang="en-US">
                <a:solidFill>
                  <a:schemeClr val="tx1"/>
                </a:solidFill>
              </a:rPr>
              <a:t>Share your snack.</a:t>
            </a:r>
          </a:p>
          <a:p>
            <a:pPr eaLnBrk="1" hangingPunct="1">
              <a:lnSpc>
                <a:spcPct val="150000"/>
              </a:lnSpc>
              <a:spcBef>
                <a:spcPct val="0"/>
              </a:spcBef>
            </a:pPr>
            <a:r>
              <a:rPr lang="en-GB" altLang="en-US">
                <a:solidFill>
                  <a:schemeClr val="tx1"/>
                </a:solidFill>
              </a:rPr>
              <a:t>Draw someone a picture.</a:t>
            </a:r>
          </a:p>
          <a:p>
            <a:pPr eaLnBrk="1" hangingPunct="1">
              <a:lnSpc>
                <a:spcPct val="150000"/>
              </a:lnSpc>
              <a:spcBef>
                <a:spcPct val="0"/>
              </a:spcBef>
            </a:pPr>
            <a:r>
              <a:rPr lang="en-GB" altLang="en-US">
                <a:solidFill>
                  <a:schemeClr val="tx1"/>
                </a:solidFill>
              </a:rPr>
              <a:t>Leave a positive sticky note for someone.</a:t>
            </a:r>
          </a:p>
          <a:p>
            <a:pPr eaLnBrk="1" hangingPunct="1">
              <a:lnSpc>
                <a:spcPct val="150000"/>
              </a:lnSpc>
              <a:spcBef>
                <a:spcPct val="0"/>
              </a:spcBef>
            </a:pPr>
            <a:r>
              <a:rPr lang="en-GB" altLang="en-US">
                <a:solidFill>
                  <a:schemeClr val="tx1"/>
                </a:solidFill>
              </a:rPr>
              <a:t>Hold a door open for somebody.</a:t>
            </a:r>
          </a:p>
          <a:p>
            <a:pPr eaLnBrk="1" hangingPunct="1">
              <a:lnSpc>
                <a:spcPct val="150000"/>
              </a:lnSpc>
              <a:spcBef>
                <a:spcPct val="0"/>
              </a:spcBef>
            </a:pPr>
            <a:r>
              <a:rPr lang="en-GB" altLang="en-US">
                <a:solidFill>
                  <a:schemeClr val="tx1"/>
                </a:solidFill>
              </a:rPr>
              <a:t>Compliment someone.</a:t>
            </a:r>
          </a:p>
          <a:p>
            <a:pPr eaLnBrk="1" hangingPunct="1">
              <a:lnSpc>
                <a:spcPct val="150000"/>
              </a:lnSpc>
              <a:spcBef>
                <a:spcPct val="0"/>
              </a:spcBef>
            </a:pPr>
            <a:r>
              <a:rPr lang="en-GB" altLang="en-US">
                <a:solidFill>
                  <a:schemeClr val="tx1"/>
                </a:solidFill>
              </a:rPr>
              <a:t>Donate toys or clothes to charity.</a:t>
            </a:r>
          </a:p>
          <a:p>
            <a:pPr eaLnBrk="1" hangingPunct="1">
              <a:lnSpc>
                <a:spcPct val="150000"/>
              </a:lnSpc>
              <a:spcBef>
                <a:spcPct val="0"/>
              </a:spcBef>
            </a:pPr>
            <a:r>
              <a:rPr lang="en-GB" altLang="en-US">
                <a:solidFill>
                  <a:schemeClr val="tx1"/>
                </a:solidFill>
              </a:rPr>
              <a:t>Wash the dishes without being asked.</a:t>
            </a:r>
          </a:p>
        </p:txBody>
      </p:sp>
      <p:pic>
        <p:nvPicPr>
          <p:cNvPr id="4" name="Picture 3">
            <a:extLst>
              <a:ext uri="{FF2B5EF4-FFF2-40B4-BE49-F238E27FC236}">
                <a16:creationId xmlns:a16="http://schemas.microsoft.com/office/drawing/2014/main" id="{F2DC163D-3BB9-2449-9E11-AC5B188D864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bwMode="auto">
          <a:xfrm flipH="1">
            <a:off x="5435600" y="1613189"/>
            <a:ext cx="2700338" cy="241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DE88B6-2620-B649-B0DC-37A500F909F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bwMode="auto">
          <a:xfrm>
            <a:off x="4682592" y="4124325"/>
            <a:ext cx="381424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9FF40C7-2B0F-4DDF-9ECD-127360134A2E}"/>
              </a:ext>
            </a:extLst>
          </p:cNvPr>
          <p:cNvSpPr/>
          <p:nvPr/>
        </p:nvSpPr>
        <p:spPr>
          <a:xfrm>
            <a:off x="755650" y="5281613"/>
            <a:ext cx="7632700" cy="811212"/>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By being kind, you can help to make the world a happier place whilst earning the respect of others.</a:t>
            </a:r>
          </a:p>
        </p:txBody>
      </p:sp>
      <p:sp>
        <p:nvSpPr>
          <p:cNvPr id="13315" name="Title 20">
            <a:extLst>
              <a:ext uri="{FF2B5EF4-FFF2-40B4-BE49-F238E27FC236}">
                <a16:creationId xmlns:a16="http://schemas.microsoft.com/office/drawing/2014/main" id="{8B6977AE-639E-5644-8C1A-E7657BF5E0B3}"/>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itchFamily="2" charset="77"/>
              </a:rPr>
              <a:t>Why Be Kind?</a:t>
            </a:r>
          </a:p>
        </p:txBody>
      </p:sp>
      <p:sp>
        <p:nvSpPr>
          <p:cNvPr id="5" name="Rectangle 4">
            <a:extLst>
              <a:ext uri="{FF2B5EF4-FFF2-40B4-BE49-F238E27FC236}">
                <a16:creationId xmlns:a16="http://schemas.microsoft.com/office/drawing/2014/main" id="{95ECA8E0-6B5B-634C-848E-E72843DB7A5F}"/>
              </a:ext>
            </a:extLst>
          </p:cNvPr>
          <p:cNvSpPr>
            <a:spLocks noChangeArrowheads="1"/>
          </p:cNvSpPr>
          <p:nvPr/>
        </p:nvSpPr>
        <p:spPr bwMode="auto">
          <a:xfrm>
            <a:off x="755650" y="147320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Being kind to someone can make them feel happy and it can also make you feel good about yourself too.</a:t>
            </a:r>
          </a:p>
        </p:txBody>
      </p:sp>
      <p:pic>
        <p:nvPicPr>
          <p:cNvPr id="7" name="Picture 6">
            <a:extLst>
              <a:ext uri="{FF2B5EF4-FFF2-40B4-BE49-F238E27FC236}">
                <a16:creationId xmlns:a16="http://schemas.microsoft.com/office/drawing/2014/main" id="{A807DA8B-A519-B746-AD37-352BD1F9F541}"/>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bwMode="auto">
          <a:xfrm>
            <a:off x="2672618" y="2260600"/>
            <a:ext cx="379876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8BA2B38-6A94-44F2-9C0C-E8733A22EAD5}"/>
              </a:ext>
            </a:extLst>
          </p:cNvPr>
          <p:cNvSpPr/>
          <p:nvPr/>
        </p:nvSpPr>
        <p:spPr>
          <a:xfrm>
            <a:off x="1139825" y="1511300"/>
            <a:ext cx="6854825" cy="493713"/>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will you do today to make someone else feel happy?</a:t>
            </a:r>
          </a:p>
        </p:txBody>
      </p:sp>
      <p:sp>
        <p:nvSpPr>
          <p:cNvPr id="14339" name="Title 20">
            <a:extLst>
              <a:ext uri="{FF2B5EF4-FFF2-40B4-BE49-F238E27FC236}">
                <a16:creationId xmlns:a16="http://schemas.microsoft.com/office/drawing/2014/main" id="{E6B40A80-B9E3-C544-A0F9-845A05A04B37}"/>
              </a:ext>
            </a:extLst>
          </p:cNvPr>
          <p:cNvSpPr>
            <a:spLocks noGrp="1"/>
          </p:cNvSpPr>
          <p:nvPr>
            <p:ph type="title"/>
          </p:nvPr>
        </p:nvSpPr>
        <p:spPr>
          <a:xfrm>
            <a:off x="457200" y="479425"/>
            <a:ext cx="8220075" cy="993775"/>
          </a:xfrm>
        </p:spPr>
        <p:txBody>
          <a:bodyPr/>
          <a:lstStyle/>
          <a:p>
            <a:pPr eaLnBrk="1" hangingPunct="1"/>
            <a:r>
              <a:rPr lang="en-GB" altLang="en-US" sz="3600">
                <a:latin typeface="Twinkl SemiBold" pitchFamily="2" charset="77"/>
              </a:rPr>
              <a:t>Reflection </a:t>
            </a:r>
          </a:p>
        </p:txBody>
      </p:sp>
      <p:pic>
        <p:nvPicPr>
          <p:cNvPr id="4" name="Picture 3">
            <a:extLst>
              <a:ext uri="{FF2B5EF4-FFF2-40B4-BE49-F238E27FC236}">
                <a16:creationId xmlns:a16="http://schemas.microsoft.com/office/drawing/2014/main" id="{6F10072D-C92B-7B40-B390-410B2DA96307}"/>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bwMode="auto">
          <a:xfrm>
            <a:off x="1533525" y="2465597"/>
            <a:ext cx="6076950" cy="353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TotalTime>
  <Words>294</Words>
  <Application>Microsoft Office PowerPoint</Application>
  <PresentationFormat>On-screen Show (4:3)</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Sassoon Infant Rg</vt:lpstr>
      <vt:lpstr>Arial</vt:lpstr>
      <vt:lpstr>Twinkl SemiBold</vt:lpstr>
      <vt:lpstr>Twinkl</vt:lpstr>
      <vt:lpstr>Calibri</vt:lpstr>
      <vt:lpstr>Office Theme</vt:lpstr>
      <vt:lpstr>PowerPoint Presentation</vt:lpstr>
      <vt:lpstr>What Is a Random Act of Kindness?</vt:lpstr>
      <vt:lpstr>Definition </vt:lpstr>
      <vt:lpstr>What Is ‘Kindness’?</vt:lpstr>
      <vt:lpstr>One A Day – What Could I Do?</vt:lpstr>
      <vt:lpstr>Why Be Kind?</vt:lpstr>
      <vt:lpstr>Reflection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Joseph Hayward</dc:creator>
  <cp:lastModifiedBy>Debbie Grayson</cp:lastModifiedBy>
  <cp:revision>19</cp:revision>
  <dcterms:created xsi:type="dcterms:W3CDTF">2017-12-20T14:58:43Z</dcterms:created>
  <dcterms:modified xsi:type="dcterms:W3CDTF">2021-02-01T12:44:43Z</dcterms:modified>
</cp:coreProperties>
</file>