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notesMasterIdLst>
    <p:notesMasterId r:id="rId15"/>
  </p:notesMasterIdLst>
  <p:sldIdLst>
    <p:sldId id="256" r:id="rId5"/>
    <p:sldId id="278" r:id="rId6"/>
    <p:sldId id="286" r:id="rId7"/>
    <p:sldId id="287" r:id="rId8"/>
    <p:sldId id="279" r:id="rId9"/>
    <p:sldId id="259" r:id="rId10"/>
    <p:sldId id="269" r:id="rId11"/>
    <p:sldId id="262" r:id="rId12"/>
    <p:sldId id="285" r:id="rId13"/>
    <p:sldId id="27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9134" autoAdjust="0"/>
  </p:normalViewPr>
  <p:slideViewPr>
    <p:cSldViewPr snapToGrid="0">
      <p:cViewPr varScale="1">
        <p:scale>
          <a:sx n="65" d="100"/>
          <a:sy n="65" d="100"/>
        </p:scale>
        <p:origin x="1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A5FA7-6039-4EF7-92D4-7EA1D2964F53}" type="datetimeFigureOut">
              <a:rPr lang="en-GB" smtClean="0"/>
              <a:t>02/09/2021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BA124-39F8-4193-AFCE-8DFFF47C57D1}" type="slidenum">
              <a:rPr lang="en-GB" smtClean="0"/>
              <a:t>‹#›</a:t>
            </a:fld>
            <a:endParaRPr lang="en-GB"/>
          </a:p>
        </p:txBody>
      </p:sp>
    </p:spTree>
    <p:extLst>
      <p:ext uri="{BB962C8B-B14F-4D97-AF65-F5344CB8AC3E}">
        <p14:creationId xmlns:p14="http://schemas.microsoft.com/office/powerpoint/2010/main" val="459208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6049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66b0ba5fb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66b0ba5fb_0_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g766b0ba5fb_0_2:notes"/>
          <p:cNvSpPr txBox="1">
            <a:spLocks noGrp="1"/>
          </p:cNvSpPr>
          <p:nvPr>
            <p:ph type="sldNum" idx="12"/>
          </p:nvPr>
        </p:nvSpPr>
        <p:spPr>
          <a:xfrm>
            <a:off x="3884612" y="8685212"/>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Calibri"/>
              <a:buNone/>
            </a:pPr>
            <a:fld id="{00000000-1234-1234-1234-123412341234}" type="slidenum">
              <a:rPr lang="en-GB"/>
              <a:t>5</a:t>
            </a:fld>
            <a:endParaRPr sz="1400">
              <a:latin typeface="Arial"/>
              <a:ea typeface="Arial"/>
              <a:cs typeface="Arial"/>
              <a:sym typeface="Arial"/>
            </a:endParaRPr>
          </a:p>
        </p:txBody>
      </p:sp>
    </p:spTree>
    <p:extLst>
      <p:ext uri="{BB962C8B-B14F-4D97-AF65-F5344CB8AC3E}">
        <p14:creationId xmlns:p14="http://schemas.microsoft.com/office/powerpoint/2010/main" val="27379782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nvGrpSpPr>
          <p:cNvPr id="10" name="Group 9">
            <a:extLst>
              <a:ext uri="{FF2B5EF4-FFF2-40B4-BE49-F238E27FC236}">
                <a16:creationId xmlns:a16="http://schemas.microsoft.com/office/drawing/2014/main" id="{30453984-AA83-49DD-869B-ED1E84E8FD87}"/>
              </a:ext>
            </a:extLst>
          </p:cNvPr>
          <p:cNvGrpSpPr/>
          <p:nvPr userDrawn="1"/>
        </p:nvGrpSpPr>
        <p:grpSpPr>
          <a:xfrm>
            <a:off x="79375" y="82407"/>
            <a:ext cx="1023550" cy="984393"/>
            <a:chOff x="8825298" y="834882"/>
            <a:chExt cx="1308915" cy="1335374"/>
          </a:xfrm>
        </p:grpSpPr>
        <p:sp>
          <p:nvSpPr>
            <p:cNvPr id="9" name="Oval 8">
              <a:extLst>
                <a:ext uri="{FF2B5EF4-FFF2-40B4-BE49-F238E27FC236}">
                  <a16:creationId xmlns:a16="http://schemas.microsoft.com/office/drawing/2014/main" id="{163365B9-8F33-457F-86C1-8DC0510670B4}"/>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8" name="Picture 7">
              <a:extLst>
                <a:ext uri="{FF2B5EF4-FFF2-40B4-BE49-F238E27FC236}">
                  <a16:creationId xmlns:a16="http://schemas.microsoft.com/office/drawing/2014/main" id="{9435DB47-31C5-4CC9-A4FE-0907B7E5DD00}"/>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326882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8" name="Group 7">
            <a:extLst>
              <a:ext uri="{FF2B5EF4-FFF2-40B4-BE49-F238E27FC236}">
                <a16:creationId xmlns:a16="http://schemas.microsoft.com/office/drawing/2014/main" id="{9F403F36-0D60-471B-A1A7-31C46F6230F4}"/>
              </a:ext>
            </a:extLst>
          </p:cNvPr>
          <p:cNvGrpSpPr/>
          <p:nvPr userDrawn="1"/>
        </p:nvGrpSpPr>
        <p:grpSpPr>
          <a:xfrm>
            <a:off x="79375" y="82407"/>
            <a:ext cx="1023550" cy="984393"/>
            <a:chOff x="8825298" y="834882"/>
            <a:chExt cx="1308915" cy="1335374"/>
          </a:xfrm>
        </p:grpSpPr>
        <p:sp>
          <p:nvSpPr>
            <p:cNvPr id="9" name="Oval 8">
              <a:extLst>
                <a:ext uri="{FF2B5EF4-FFF2-40B4-BE49-F238E27FC236}">
                  <a16:creationId xmlns:a16="http://schemas.microsoft.com/office/drawing/2014/main" id="{8756D475-9851-4C4B-AA1E-04D9889AB845}"/>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0" name="Picture 9">
              <a:extLst>
                <a:ext uri="{FF2B5EF4-FFF2-40B4-BE49-F238E27FC236}">
                  <a16:creationId xmlns:a16="http://schemas.microsoft.com/office/drawing/2014/main" id="{8A7548A8-F563-48D7-B965-3835DF3BA984}"/>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2173743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7" name="Group 6">
            <a:extLst>
              <a:ext uri="{FF2B5EF4-FFF2-40B4-BE49-F238E27FC236}">
                <a16:creationId xmlns:a16="http://schemas.microsoft.com/office/drawing/2014/main" id="{82F01B36-D257-47E0-87E4-EF7594716749}"/>
              </a:ext>
            </a:extLst>
          </p:cNvPr>
          <p:cNvGrpSpPr/>
          <p:nvPr userDrawn="1"/>
        </p:nvGrpSpPr>
        <p:grpSpPr>
          <a:xfrm>
            <a:off x="79375" y="82407"/>
            <a:ext cx="1023550" cy="984393"/>
            <a:chOff x="8825298" y="834882"/>
            <a:chExt cx="1308915" cy="1335374"/>
          </a:xfrm>
        </p:grpSpPr>
        <p:sp>
          <p:nvSpPr>
            <p:cNvPr id="8" name="Oval 7">
              <a:extLst>
                <a:ext uri="{FF2B5EF4-FFF2-40B4-BE49-F238E27FC236}">
                  <a16:creationId xmlns:a16="http://schemas.microsoft.com/office/drawing/2014/main" id="{21C120BE-081A-499B-AC38-EE465896389A}"/>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9" name="Picture 8">
              <a:extLst>
                <a:ext uri="{FF2B5EF4-FFF2-40B4-BE49-F238E27FC236}">
                  <a16:creationId xmlns:a16="http://schemas.microsoft.com/office/drawing/2014/main" id="{66E8496F-89A9-4EC2-94C7-58641809417B}"/>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3060595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grpSp>
        <p:nvGrpSpPr>
          <p:cNvPr id="11" name="Group 10">
            <a:extLst>
              <a:ext uri="{FF2B5EF4-FFF2-40B4-BE49-F238E27FC236}">
                <a16:creationId xmlns:a16="http://schemas.microsoft.com/office/drawing/2014/main" id="{0AEE99E4-E9E5-447A-8232-8D7F6294018A}"/>
              </a:ext>
            </a:extLst>
          </p:cNvPr>
          <p:cNvGrpSpPr/>
          <p:nvPr userDrawn="1"/>
        </p:nvGrpSpPr>
        <p:grpSpPr>
          <a:xfrm>
            <a:off x="79375" y="82407"/>
            <a:ext cx="1023550" cy="984393"/>
            <a:chOff x="8825298" y="834882"/>
            <a:chExt cx="1308915" cy="1335374"/>
          </a:xfrm>
        </p:grpSpPr>
        <p:sp>
          <p:nvSpPr>
            <p:cNvPr id="12" name="Oval 11">
              <a:extLst>
                <a:ext uri="{FF2B5EF4-FFF2-40B4-BE49-F238E27FC236}">
                  <a16:creationId xmlns:a16="http://schemas.microsoft.com/office/drawing/2014/main" id="{A0A3A27F-33DC-4253-9A49-80D6691CAD56}"/>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3" name="Picture 12">
              <a:extLst>
                <a:ext uri="{FF2B5EF4-FFF2-40B4-BE49-F238E27FC236}">
                  <a16:creationId xmlns:a16="http://schemas.microsoft.com/office/drawing/2014/main" id="{6301A35A-EDD4-45A9-B86F-868AD1085853}"/>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780587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7" name="Group 6">
            <a:extLst>
              <a:ext uri="{FF2B5EF4-FFF2-40B4-BE49-F238E27FC236}">
                <a16:creationId xmlns:a16="http://schemas.microsoft.com/office/drawing/2014/main" id="{8351BEEC-5C34-448D-BF91-05BAF1C3DA00}"/>
              </a:ext>
            </a:extLst>
          </p:cNvPr>
          <p:cNvGrpSpPr/>
          <p:nvPr userDrawn="1"/>
        </p:nvGrpSpPr>
        <p:grpSpPr>
          <a:xfrm>
            <a:off x="79375" y="82407"/>
            <a:ext cx="1023550" cy="984393"/>
            <a:chOff x="8825298" y="834882"/>
            <a:chExt cx="1308915" cy="1335374"/>
          </a:xfrm>
        </p:grpSpPr>
        <p:sp>
          <p:nvSpPr>
            <p:cNvPr id="8" name="Oval 7">
              <a:extLst>
                <a:ext uri="{FF2B5EF4-FFF2-40B4-BE49-F238E27FC236}">
                  <a16:creationId xmlns:a16="http://schemas.microsoft.com/office/drawing/2014/main" id="{15BE74E0-5E26-47E0-9C19-DC00F2D87477}"/>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9" name="Picture 8">
              <a:extLst>
                <a:ext uri="{FF2B5EF4-FFF2-40B4-BE49-F238E27FC236}">
                  <a16:creationId xmlns:a16="http://schemas.microsoft.com/office/drawing/2014/main" id="{2DD17354-2CEC-41F7-83CF-05C4A1C7BA3B}"/>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2075905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grpSp>
        <p:nvGrpSpPr>
          <p:cNvPr id="13" name="Group 12">
            <a:extLst>
              <a:ext uri="{FF2B5EF4-FFF2-40B4-BE49-F238E27FC236}">
                <a16:creationId xmlns:a16="http://schemas.microsoft.com/office/drawing/2014/main" id="{7A088979-7921-4511-8A55-4D7E38CF168E}"/>
              </a:ext>
            </a:extLst>
          </p:cNvPr>
          <p:cNvGrpSpPr/>
          <p:nvPr userDrawn="1"/>
        </p:nvGrpSpPr>
        <p:grpSpPr>
          <a:xfrm>
            <a:off x="79375" y="82407"/>
            <a:ext cx="1023550" cy="984393"/>
            <a:chOff x="8825298" y="834882"/>
            <a:chExt cx="1308915" cy="1335374"/>
          </a:xfrm>
        </p:grpSpPr>
        <p:sp>
          <p:nvSpPr>
            <p:cNvPr id="14" name="Oval 13">
              <a:extLst>
                <a:ext uri="{FF2B5EF4-FFF2-40B4-BE49-F238E27FC236}">
                  <a16:creationId xmlns:a16="http://schemas.microsoft.com/office/drawing/2014/main" id="{165476CD-B740-458B-89BB-69AB92B1CBA5}"/>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5" name="Picture 14">
              <a:extLst>
                <a:ext uri="{FF2B5EF4-FFF2-40B4-BE49-F238E27FC236}">
                  <a16:creationId xmlns:a16="http://schemas.microsoft.com/office/drawing/2014/main" id="{EFCF90AC-6564-4695-8D7E-296F243BB6A4}"/>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2418459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8" name="Group 7">
            <a:extLst>
              <a:ext uri="{FF2B5EF4-FFF2-40B4-BE49-F238E27FC236}">
                <a16:creationId xmlns:a16="http://schemas.microsoft.com/office/drawing/2014/main" id="{C20C4A96-897F-4060-826A-293C6AEFF3A2}"/>
              </a:ext>
            </a:extLst>
          </p:cNvPr>
          <p:cNvGrpSpPr/>
          <p:nvPr userDrawn="1"/>
        </p:nvGrpSpPr>
        <p:grpSpPr>
          <a:xfrm>
            <a:off x="79375" y="82407"/>
            <a:ext cx="1023550" cy="984393"/>
            <a:chOff x="8825298" y="834882"/>
            <a:chExt cx="1308915" cy="1335374"/>
          </a:xfrm>
        </p:grpSpPr>
        <p:sp>
          <p:nvSpPr>
            <p:cNvPr id="9" name="Oval 8">
              <a:extLst>
                <a:ext uri="{FF2B5EF4-FFF2-40B4-BE49-F238E27FC236}">
                  <a16:creationId xmlns:a16="http://schemas.microsoft.com/office/drawing/2014/main" id="{BA4D0729-73DC-4947-AC66-190FFCD7735C}"/>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1" name="Picture 10">
              <a:extLst>
                <a:ext uri="{FF2B5EF4-FFF2-40B4-BE49-F238E27FC236}">
                  <a16:creationId xmlns:a16="http://schemas.microsoft.com/office/drawing/2014/main" id="{1B154D6C-BBC7-4216-970D-4ECC4A2DE7FA}"/>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62482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7" name="Group 6">
            <a:extLst>
              <a:ext uri="{FF2B5EF4-FFF2-40B4-BE49-F238E27FC236}">
                <a16:creationId xmlns:a16="http://schemas.microsoft.com/office/drawing/2014/main" id="{C5D8C1A5-989A-48D0-840E-6907A8552A18}"/>
              </a:ext>
            </a:extLst>
          </p:cNvPr>
          <p:cNvGrpSpPr/>
          <p:nvPr userDrawn="1"/>
        </p:nvGrpSpPr>
        <p:grpSpPr>
          <a:xfrm>
            <a:off x="79375" y="82407"/>
            <a:ext cx="1023550" cy="984393"/>
            <a:chOff x="8825298" y="834882"/>
            <a:chExt cx="1308915" cy="1335374"/>
          </a:xfrm>
        </p:grpSpPr>
        <p:sp>
          <p:nvSpPr>
            <p:cNvPr id="8" name="Oval 7">
              <a:extLst>
                <a:ext uri="{FF2B5EF4-FFF2-40B4-BE49-F238E27FC236}">
                  <a16:creationId xmlns:a16="http://schemas.microsoft.com/office/drawing/2014/main" id="{8CCDBF9A-CCC1-4DEC-9DD6-80B837F00448}"/>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9" name="Picture 8">
              <a:extLst>
                <a:ext uri="{FF2B5EF4-FFF2-40B4-BE49-F238E27FC236}">
                  <a16:creationId xmlns:a16="http://schemas.microsoft.com/office/drawing/2014/main" id="{F8D13657-E2AB-475C-A60C-91C86CA412FE}"/>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38356967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7" name="Group 6">
            <a:extLst>
              <a:ext uri="{FF2B5EF4-FFF2-40B4-BE49-F238E27FC236}">
                <a16:creationId xmlns:a16="http://schemas.microsoft.com/office/drawing/2014/main" id="{2A343535-7D34-4818-ADAC-D0491A7FDF60}"/>
              </a:ext>
            </a:extLst>
          </p:cNvPr>
          <p:cNvGrpSpPr/>
          <p:nvPr userDrawn="1"/>
        </p:nvGrpSpPr>
        <p:grpSpPr>
          <a:xfrm>
            <a:off x="79375" y="82407"/>
            <a:ext cx="1023550" cy="984393"/>
            <a:chOff x="8825298" y="834882"/>
            <a:chExt cx="1308915" cy="1335374"/>
          </a:xfrm>
        </p:grpSpPr>
        <p:sp>
          <p:nvSpPr>
            <p:cNvPr id="8" name="Oval 7">
              <a:extLst>
                <a:ext uri="{FF2B5EF4-FFF2-40B4-BE49-F238E27FC236}">
                  <a16:creationId xmlns:a16="http://schemas.microsoft.com/office/drawing/2014/main" id="{9CE1272F-61D4-4B45-8775-7190ABF5AA46}"/>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9" name="Picture 8">
              <a:extLst>
                <a:ext uri="{FF2B5EF4-FFF2-40B4-BE49-F238E27FC236}">
                  <a16:creationId xmlns:a16="http://schemas.microsoft.com/office/drawing/2014/main" id="{0DBF8CB4-1078-4EF6-A9B9-BDA1CE77FAD1}"/>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3902715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7" name="Group 6">
            <a:extLst>
              <a:ext uri="{FF2B5EF4-FFF2-40B4-BE49-F238E27FC236}">
                <a16:creationId xmlns:a16="http://schemas.microsoft.com/office/drawing/2014/main" id="{E6A75690-E2DB-4142-81B5-35065050E82E}"/>
              </a:ext>
            </a:extLst>
          </p:cNvPr>
          <p:cNvGrpSpPr/>
          <p:nvPr userDrawn="1"/>
        </p:nvGrpSpPr>
        <p:grpSpPr>
          <a:xfrm>
            <a:off x="79375" y="82407"/>
            <a:ext cx="1023550" cy="984393"/>
            <a:chOff x="8825298" y="834882"/>
            <a:chExt cx="1308915" cy="1335374"/>
          </a:xfrm>
        </p:grpSpPr>
        <p:sp>
          <p:nvSpPr>
            <p:cNvPr id="8" name="Oval 7">
              <a:extLst>
                <a:ext uri="{FF2B5EF4-FFF2-40B4-BE49-F238E27FC236}">
                  <a16:creationId xmlns:a16="http://schemas.microsoft.com/office/drawing/2014/main" id="{06AB6330-A3B4-4C48-9305-D9991CDEB52E}"/>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9" name="Picture 8">
              <a:extLst>
                <a:ext uri="{FF2B5EF4-FFF2-40B4-BE49-F238E27FC236}">
                  <a16:creationId xmlns:a16="http://schemas.microsoft.com/office/drawing/2014/main" id="{AE09309D-0FC4-4EC4-91AB-52033226EA2E}"/>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237573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7" name="Group 6">
            <a:extLst>
              <a:ext uri="{FF2B5EF4-FFF2-40B4-BE49-F238E27FC236}">
                <a16:creationId xmlns:a16="http://schemas.microsoft.com/office/drawing/2014/main" id="{D0E9B532-782F-4132-AC8A-1455FEA21E48}"/>
              </a:ext>
            </a:extLst>
          </p:cNvPr>
          <p:cNvGrpSpPr/>
          <p:nvPr userDrawn="1"/>
        </p:nvGrpSpPr>
        <p:grpSpPr>
          <a:xfrm>
            <a:off x="79375" y="82407"/>
            <a:ext cx="1023550" cy="984393"/>
            <a:chOff x="8825298" y="834882"/>
            <a:chExt cx="1308915" cy="1335374"/>
          </a:xfrm>
        </p:grpSpPr>
        <p:sp>
          <p:nvSpPr>
            <p:cNvPr id="8" name="Oval 7">
              <a:extLst>
                <a:ext uri="{FF2B5EF4-FFF2-40B4-BE49-F238E27FC236}">
                  <a16:creationId xmlns:a16="http://schemas.microsoft.com/office/drawing/2014/main" id="{D293A44F-22A4-41C8-BACA-28766B3B8268}"/>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9" name="Picture 8">
              <a:extLst>
                <a:ext uri="{FF2B5EF4-FFF2-40B4-BE49-F238E27FC236}">
                  <a16:creationId xmlns:a16="http://schemas.microsoft.com/office/drawing/2014/main" id="{1E407463-BABB-4011-B8A9-E59E01517DA5}"/>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4077525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8" name="Group 7">
            <a:extLst>
              <a:ext uri="{FF2B5EF4-FFF2-40B4-BE49-F238E27FC236}">
                <a16:creationId xmlns:a16="http://schemas.microsoft.com/office/drawing/2014/main" id="{12B927DB-F2B0-4A67-973F-4B4B64165902}"/>
              </a:ext>
            </a:extLst>
          </p:cNvPr>
          <p:cNvGrpSpPr/>
          <p:nvPr userDrawn="1"/>
        </p:nvGrpSpPr>
        <p:grpSpPr>
          <a:xfrm>
            <a:off x="79375" y="82407"/>
            <a:ext cx="1023550" cy="984393"/>
            <a:chOff x="8825298" y="834882"/>
            <a:chExt cx="1308915" cy="1335374"/>
          </a:xfrm>
        </p:grpSpPr>
        <p:sp>
          <p:nvSpPr>
            <p:cNvPr id="9" name="Oval 8">
              <a:extLst>
                <a:ext uri="{FF2B5EF4-FFF2-40B4-BE49-F238E27FC236}">
                  <a16:creationId xmlns:a16="http://schemas.microsoft.com/office/drawing/2014/main" id="{6BEBB869-C677-49A0-A197-58181345E3D2}"/>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0" name="Picture 9">
              <a:extLst>
                <a:ext uri="{FF2B5EF4-FFF2-40B4-BE49-F238E27FC236}">
                  <a16:creationId xmlns:a16="http://schemas.microsoft.com/office/drawing/2014/main" id="{2E53F27B-40D5-4CC4-AF60-E0873AD3A36D}"/>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274165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0" name="Group 9">
            <a:extLst>
              <a:ext uri="{FF2B5EF4-FFF2-40B4-BE49-F238E27FC236}">
                <a16:creationId xmlns:a16="http://schemas.microsoft.com/office/drawing/2014/main" id="{456FAA0C-56A6-437F-A695-9A827517628A}"/>
              </a:ext>
            </a:extLst>
          </p:cNvPr>
          <p:cNvGrpSpPr/>
          <p:nvPr userDrawn="1"/>
        </p:nvGrpSpPr>
        <p:grpSpPr>
          <a:xfrm>
            <a:off x="79375" y="82407"/>
            <a:ext cx="1023550" cy="984393"/>
            <a:chOff x="8825298" y="834882"/>
            <a:chExt cx="1308915" cy="1335374"/>
          </a:xfrm>
        </p:grpSpPr>
        <p:sp>
          <p:nvSpPr>
            <p:cNvPr id="11" name="Oval 10">
              <a:extLst>
                <a:ext uri="{FF2B5EF4-FFF2-40B4-BE49-F238E27FC236}">
                  <a16:creationId xmlns:a16="http://schemas.microsoft.com/office/drawing/2014/main" id="{51FD8AD4-71B4-49FD-84E2-B79AD22EC465}"/>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2" name="Picture 11">
              <a:extLst>
                <a:ext uri="{FF2B5EF4-FFF2-40B4-BE49-F238E27FC236}">
                  <a16:creationId xmlns:a16="http://schemas.microsoft.com/office/drawing/2014/main" id="{B358EC48-385D-4BAC-96FA-6AD8BDFD88B0}"/>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4068038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6" name="Group 5">
            <a:extLst>
              <a:ext uri="{FF2B5EF4-FFF2-40B4-BE49-F238E27FC236}">
                <a16:creationId xmlns:a16="http://schemas.microsoft.com/office/drawing/2014/main" id="{EB8FA11A-679E-4559-9E2D-E03669632EAA}"/>
              </a:ext>
            </a:extLst>
          </p:cNvPr>
          <p:cNvGrpSpPr/>
          <p:nvPr userDrawn="1"/>
        </p:nvGrpSpPr>
        <p:grpSpPr>
          <a:xfrm>
            <a:off x="79375" y="82407"/>
            <a:ext cx="1023550" cy="984393"/>
            <a:chOff x="8825298" y="834882"/>
            <a:chExt cx="1308915" cy="1335374"/>
          </a:xfrm>
        </p:grpSpPr>
        <p:sp>
          <p:nvSpPr>
            <p:cNvPr id="7" name="Oval 6">
              <a:extLst>
                <a:ext uri="{FF2B5EF4-FFF2-40B4-BE49-F238E27FC236}">
                  <a16:creationId xmlns:a16="http://schemas.microsoft.com/office/drawing/2014/main" id="{B53053A2-083C-4A34-89D5-61C97B96524F}"/>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8" name="Picture 7">
              <a:extLst>
                <a:ext uri="{FF2B5EF4-FFF2-40B4-BE49-F238E27FC236}">
                  <a16:creationId xmlns:a16="http://schemas.microsoft.com/office/drawing/2014/main" id="{646E1132-08DB-473B-8677-1BCC92F4595D}"/>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1356705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5" name="Group 4">
            <a:extLst>
              <a:ext uri="{FF2B5EF4-FFF2-40B4-BE49-F238E27FC236}">
                <a16:creationId xmlns:a16="http://schemas.microsoft.com/office/drawing/2014/main" id="{F51E70DC-79A4-416F-ABA9-4453183D5256}"/>
              </a:ext>
            </a:extLst>
          </p:cNvPr>
          <p:cNvGrpSpPr/>
          <p:nvPr userDrawn="1"/>
        </p:nvGrpSpPr>
        <p:grpSpPr>
          <a:xfrm>
            <a:off x="79375" y="82407"/>
            <a:ext cx="1023550" cy="984393"/>
            <a:chOff x="8825298" y="834882"/>
            <a:chExt cx="1308915" cy="1335374"/>
          </a:xfrm>
        </p:grpSpPr>
        <p:sp>
          <p:nvSpPr>
            <p:cNvPr id="6" name="Oval 5">
              <a:extLst>
                <a:ext uri="{FF2B5EF4-FFF2-40B4-BE49-F238E27FC236}">
                  <a16:creationId xmlns:a16="http://schemas.microsoft.com/office/drawing/2014/main" id="{FA696CE0-CFDB-4A84-BF4B-24E1E499801A}"/>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7" name="Picture 6">
              <a:extLst>
                <a:ext uri="{FF2B5EF4-FFF2-40B4-BE49-F238E27FC236}">
                  <a16:creationId xmlns:a16="http://schemas.microsoft.com/office/drawing/2014/main" id="{F691F9CA-850E-45FA-A485-1E95FD545F98}"/>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831632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8" name="Group 7">
            <a:extLst>
              <a:ext uri="{FF2B5EF4-FFF2-40B4-BE49-F238E27FC236}">
                <a16:creationId xmlns:a16="http://schemas.microsoft.com/office/drawing/2014/main" id="{C9CD229D-62BB-40DA-93BA-2DE714181A63}"/>
              </a:ext>
            </a:extLst>
          </p:cNvPr>
          <p:cNvGrpSpPr/>
          <p:nvPr userDrawn="1"/>
        </p:nvGrpSpPr>
        <p:grpSpPr>
          <a:xfrm>
            <a:off x="79375" y="82407"/>
            <a:ext cx="1023550" cy="984393"/>
            <a:chOff x="8825298" y="834882"/>
            <a:chExt cx="1308915" cy="1335374"/>
          </a:xfrm>
        </p:grpSpPr>
        <p:sp>
          <p:nvSpPr>
            <p:cNvPr id="9" name="Oval 8">
              <a:extLst>
                <a:ext uri="{FF2B5EF4-FFF2-40B4-BE49-F238E27FC236}">
                  <a16:creationId xmlns:a16="http://schemas.microsoft.com/office/drawing/2014/main" id="{2E229066-6019-4234-B9C7-128935D9E8A7}"/>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0" name="Picture 9">
              <a:extLst>
                <a:ext uri="{FF2B5EF4-FFF2-40B4-BE49-F238E27FC236}">
                  <a16:creationId xmlns:a16="http://schemas.microsoft.com/office/drawing/2014/main" id="{74C00410-4FF7-4E8B-AB7C-09EA810C029B}"/>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2158089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8" name="Group 7">
            <a:extLst>
              <a:ext uri="{FF2B5EF4-FFF2-40B4-BE49-F238E27FC236}">
                <a16:creationId xmlns:a16="http://schemas.microsoft.com/office/drawing/2014/main" id="{531054DF-6446-4639-BBE8-C1A2558C0EF5}"/>
              </a:ext>
            </a:extLst>
          </p:cNvPr>
          <p:cNvGrpSpPr/>
          <p:nvPr userDrawn="1"/>
        </p:nvGrpSpPr>
        <p:grpSpPr>
          <a:xfrm>
            <a:off x="79375" y="82407"/>
            <a:ext cx="1023550" cy="984393"/>
            <a:chOff x="8825298" y="834882"/>
            <a:chExt cx="1308915" cy="1335374"/>
          </a:xfrm>
        </p:grpSpPr>
        <p:sp>
          <p:nvSpPr>
            <p:cNvPr id="9" name="Oval 8">
              <a:extLst>
                <a:ext uri="{FF2B5EF4-FFF2-40B4-BE49-F238E27FC236}">
                  <a16:creationId xmlns:a16="http://schemas.microsoft.com/office/drawing/2014/main" id="{E974F324-CF3D-449E-83C5-F804F3112D11}"/>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0" name="Picture 9">
              <a:extLst>
                <a:ext uri="{FF2B5EF4-FFF2-40B4-BE49-F238E27FC236}">
                  <a16:creationId xmlns:a16="http://schemas.microsoft.com/office/drawing/2014/main" id="{FBA484A6-A537-4FCD-9CBB-D44EB5B44212}"/>
                </a:ext>
              </a:extLst>
            </p:cNvPr>
            <p:cNvPicPr>
              <a:picLocks noChangeAspect="1"/>
            </p:cNvPicPr>
            <p:nvPr userDrawn="1"/>
          </p:nvPicPr>
          <p:blipFill>
            <a:blip r:embed="rId2"/>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3925818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9/2/2021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grpSp>
        <p:nvGrpSpPr>
          <p:cNvPr id="19" name="Group 18">
            <a:extLst>
              <a:ext uri="{FF2B5EF4-FFF2-40B4-BE49-F238E27FC236}">
                <a16:creationId xmlns:a16="http://schemas.microsoft.com/office/drawing/2014/main" id="{B5AFEA18-A827-431E-976D-ED94783FFF6B}"/>
              </a:ext>
            </a:extLst>
          </p:cNvPr>
          <p:cNvGrpSpPr/>
          <p:nvPr userDrawn="1"/>
        </p:nvGrpSpPr>
        <p:grpSpPr>
          <a:xfrm>
            <a:off x="79375" y="82407"/>
            <a:ext cx="1023550" cy="984393"/>
            <a:chOff x="8825298" y="834882"/>
            <a:chExt cx="1308915" cy="1335374"/>
          </a:xfrm>
        </p:grpSpPr>
        <p:sp>
          <p:nvSpPr>
            <p:cNvPr id="20" name="Oval 19">
              <a:extLst>
                <a:ext uri="{FF2B5EF4-FFF2-40B4-BE49-F238E27FC236}">
                  <a16:creationId xmlns:a16="http://schemas.microsoft.com/office/drawing/2014/main" id="{FD01CC19-DDFA-45C1-BF3C-1F127C32954C}"/>
                </a:ext>
              </a:extLst>
            </p:cNvPr>
            <p:cNvSpPr/>
            <p:nvPr userDrawn="1"/>
          </p:nvSpPr>
          <p:spPr>
            <a:xfrm>
              <a:off x="8853488" y="881063"/>
              <a:ext cx="1252537" cy="12430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21" name="Picture 20">
              <a:extLst>
                <a:ext uri="{FF2B5EF4-FFF2-40B4-BE49-F238E27FC236}">
                  <a16:creationId xmlns:a16="http://schemas.microsoft.com/office/drawing/2014/main" id="{7B619A54-F129-42A7-8A90-FDCFF87D4211}"/>
                </a:ext>
              </a:extLst>
            </p:cNvPr>
            <p:cNvPicPr>
              <a:picLocks noChangeAspect="1"/>
            </p:cNvPicPr>
            <p:nvPr userDrawn="1"/>
          </p:nvPicPr>
          <p:blipFill>
            <a:blip r:embed="rId19"/>
            <a:stretch>
              <a:fillRect/>
            </a:stretch>
          </p:blipFill>
          <p:spPr>
            <a:xfrm>
              <a:off x="8825298" y="834882"/>
              <a:ext cx="1308915" cy="1335374"/>
            </a:xfrm>
            <a:prstGeom prst="rect">
              <a:avLst/>
            </a:prstGeom>
          </p:spPr>
        </p:pic>
      </p:grpSp>
    </p:spTree>
    <p:extLst>
      <p:ext uri="{BB962C8B-B14F-4D97-AF65-F5344CB8AC3E}">
        <p14:creationId xmlns:p14="http://schemas.microsoft.com/office/powerpoint/2010/main" val="4079224225"/>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10393091" cy="2971801"/>
          </a:xfrm>
        </p:spPr>
        <p:txBody>
          <a:bodyPr>
            <a:normAutofit fontScale="90000"/>
          </a:bodyPr>
          <a:lstStyle/>
          <a:p>
            <a:r>
              <a:rPr lang="en-GB" dirty="0" smtClean="0">
                <a:latin typeface="SassoonPrimaryType" pitchFamily="2" charset="0"/>
              </a:rPr>
              <a:t/>
            </a:r>
            <a:br>
              <a:rPr lang="en-GB" dirty="0" smtClean="0">
                <a:latin typeface="SassoonPrimaryType" pitchFamily="2" charset="0"/>
              </a:rPr>
            </a:br>
            <a:r>
              <a:rPr lang="en-GB" dirty="0">
                <a:latin typeface="SassoonPrimaryType" pitchFamily="2" charset="0"/>
              </a:rPr>
              <a:t/>
            </a:r>
            <a:br>
              <a:rPr lang="en-GB" dirty="0">
                <a:latin typeface="SassoonPrimaryType" pitchFamily="2" charset="0"/>
              </a:rPr>
            </a:br>
            <a:r>
              <a:rPr lang="en-GB" dirty="0" smtClean="0">
                <a:latin typeface="SassoonPrimaryType" pitchFamily="2" charset="0"/>
              </a:rPr>
              <a:t/>
            </a:r>
            <a:br>
              <a:rPr lang="en-GB" dirty="0" smtClean="0">
                <a:latin typeface="SassoonPrimaryType" pitchFamily="2" charset="0"/>
              </a:rPr>
            </a:br>
            <a:r>
              <a:rPr lang="en-GB" dirty="0">
                <a:latin typeface="SassoonPrimaryType" pitchFamily="2" charset="0"/>
              </a:rPr>
              <a:t/>
            </a:r>
            <a:br>
              <a:rPr lang="en-GB" dirty="0">
                <a:latin typeface="SassoonPrimaryType" pitchFamily="2" charset="0"/>
              </a:rPr>
            </a:br>
            <a:r>
              <a:rPr lang="en-GB" dirty="0" smtClean="0">
                <a:latin typeface="SassoonPrimaryType" pitchFamily="2" charset="0"/>
              </a:rPr>
              <a:t/>
            </a:r>
            <a:br>
              <a:rPr lang="en-GB" dirty="0" smtClean="0">
                <a:latin typeface="SassoonPrimaryType" pitchFamily="2" charset="0"/>
              </a:rPr>
            </a:br>
            <a:r>
              <a:rPr lang="en-GB" dirty="0" smtClean="0">
                <a:latin typeface="SassoonPrimaryType" pitchFamily="2" charset="0"/>
              </a:rPr>
              <a:t>Stanley St Andrew’s </a:t>
            </a:r>
            <a:br>
              <a:rPr lang="en-GB" dirty="0" smtClean="0">
                <a:latin typeface="SassoonPrimaryType" pitchFamily="2" charset="0"/>
              </a:rPr>
            </a:br>
            <a:r>
              <a:rPr lang="en-GB" sz="3600" dirty="0" smtClean="0">
                <a:latin typeface="SassoonPrimaryType" pitchFamily="2" charset="0"/>
              </a:rPr>
              <a:t>Church of England  Primary </a:t>
            </a:r>
            <a:r>
              <a:rPr lang="en-GB" sz="3600" dirty="0">
                <a:latin typeface="SassoonPrimaryType" pitchFamily="2" charset="0"/>
              </a:rPr>
              <a:t>school</a:t>
            </a:r>
            <a:r>
              <a:rPr lang="en-GB" dirty="0">
                <a:latin typeface="SassoonPrimaryType" pitchFamily="2" charset="0"/>
              </a:rPr>
              <a:t/>
            </a:r>
            <a:br>
              <a:rPr lang="en-GB" dirty="0">
                <a:latin typeface="SassoonPrimaryType" pitchFamily="2" charset="0"/>
              </a:rPr>
            </a:br>
            <a:r>
              <a:rPr lang="en-GB" dirty="0">
                <a:latin typeface="SassoonPrimaryType" pitchFamily="2" charset="0"/>
              </a:rPr>
              <a:t/>
            </a:r>
            <a:br>
              <a:rPr lang="en-GB" dirty="0">
                <a:latin typeface="SassoonPrimaryType" pitchFamily="2" charset="0"/>
              </a:rPr>
            </a:br>
            <a:r>
              <a:rPr lang="en-GB" dirty="0">
                <a:latin typeface="SassoonPrimaryType" pitchFamily="2" charset="0"/>
              </a:rPr>
              <a:t>Relationships AND </a:t>
            </a:r>
            <a:r>
              <a:rPr lang="en-GB" dirty="0" smtClean="0">
                <a:latin typeface="SassoonPrimaryType" pitchFamily="2" charset="0"/>
              </a:rPr>
              <a:t>HEALTH </a:t>
            </a:r>
            <a:r>
              <a:rPr lang="en-GB" dirty="0" smtClean="0">
                <a:latin typeface="SassoonPrimaryType" pitchFamily="2" charset="0"/>
              </a:rPr>
              <a:t>Education</a:t>
            </a:r>
            <a:endParaRPr lang="en-GB" dirty="0">
              <a:latin typeface="SassoonPrimaryType" pitchFamily="2" charset="0"/>
            </a:endParaRPr>
          </a:p>
        </p:txBody>
      </p:sp>
      <p:sp>
        <p:nvSpPr>
          <p:cNvPr id="3" name="Subtitle 2"/>
          <p:cNvSpPr>
            <a:spLocks noGrp="1"/>
          </p:cNvSpPr>
          <p:nvPr>
            <p:ph type="subTitle" idx="1"/>
          </p:nvPr>
        </p:nvSpPr>
        <p:spPr/>
        <p:txBody>
          <a:bodyPr/>
          <a:lstStyle/>
          <a:p>
            <a:r>
              <a:rPr lang="en-GB" dirty="0">
                <a:latin typeface="SassoonPrimaryType" pitchFamily="2" charset="0"/>
              </a:rPr>
              <a:t>Consultation with our School Community</a:t>
            </a:r>
          </a:p>
        </p:txBody>
      </p:sp>
      <p:pic>
        <p:nvPicPr>
          <p:cNvPr id="4" name="Picture 3"/>
          <p:cNvPicPr>
            <a:picLocks noChangeAspect="1"/>
          </p:cNvPicPr>
          <p:nvPr/>
        </p:nvPicPr>
        <p:blipFill>
          <a:blip r:embed="rId2"/>
          <a:stretch>
            <a:fillRect/>
          </a:stretch>
        </p:blipFill>
        <p:spPr>
          <a:xfrm>
            <a:off x="9565097" y="316475"/>
            <a:ext cx="2122741" cy="2249743"/>
          </a:xfrm>
          <a:prstGeom prst="rect">
            <a:avLst/>
          </a:prstGeom>
        </p:spPr>
      </p:pic>
    </p:spTree>
    <p:extLst>
      <p:ext uri="{BB962C8B-B14F-4D97-AF65-F5344CB8AC3E}">
        <p14:creationId xmlns:p14="http://schemas.microsoft.com/office/powerpoint/2010/main" val="237947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299259" y="485775"/>
            <a:ext cx="11571316" cy="4216539"/>
          </a:xfrm>
          <a:prstGeom prst="rect">
            <a:avLst/>
          </a:prstGeom>
          <a:noFill/>
        </p:spPr>
        <p:txBody>
          <a:bodyPr wrap="square" rtlCol="0">
            <a:spAutoFit/>
          </a:bodyPr>
          <a:lstStyle/>
          <a:p>
            <a:pPr algn="ctr"/>
            <a:r>
              <a:rPr lang="en-GB" sz="3200" b="1" dirty="0">
                <a:latin typeface="SassoonPrimaryType" pitchFamily="2" charset="0"/>
              </a:rPr>
              <a:t>Next Steps: </a:t>
            </a:r>
          </a:p>
          <a:p>
            <a:endParaRPr lang="en-GB" dirty="0">
              <a:latin typeface="SassoonPrimaryType" pitchFamily="2" charset="0"/>
            </a:endParaRPr>
          </a:p>
          <a:p>
            <a:pPr marL="457200" indent="-457200">
              <a:buFont typeface="Arial" panose="020B0604020202020204" pitchFamily="34" charset="0"/>
              <a:buChar char="•"/>
            </a:pPr>
            <a:endParaRPr lang="en-GB" dirty="0">
              <a:latin typeface="SassoonPrimaryType" pitchFamily="2" charset="0"/>
            </a:endParaRPr>
          </a:p>
          <a:p>
            <a:pPr lvl="2"/>
            <a:endParaRPr lang="en-GB" sz="2800" dirty="0">
              <a:latin typeface="SassoonPrimaryType" pitchFamily="2" charset="0"/>
            </a:endParaRPr>
          </a:p>
          <a:p>
            <a:r>
              <a:rPr lang="en-GB" sz="2800" dirty="0">
                <a:latin typeface="SassoonPrimaryType" pitchFamily="2" charset="0"/>
              </a:rPr>
              <a:t>Please respond to the survey:</a:t>
            </a:r>
          </a:p>
          <a:p>
            <a:pPr lvl="2"/>
            <a:endParaRPr lang="en-GB" sz="1400" dirty="0">
              <a:latin typeface="SassoonPrimaryType" pitchFamily="2" charset="0"/>
            </a:endParaRPr>
          </a:p>
          <a:p>
            <a:pPr lvl="2"/>
            <a:endParaRPr lang="en-GB" dirty="0">
              <a:latin typeface="SassoonPrimaryType" pitchFamily="2" charset="0"/>
            </a:endParaRPr>
          </a:p>
          <a:p>
            <a:r>
              <a:rPr lang="en-GB" sz="2800" dirty="0">
                <a:latin typeface="SassoonPrimaryType" pitchFamily="2" charset="0"/>
              </a:rPr>
              <a:t>We will take your views into account when we finalise our policy and curriculum </a:t>
            </a:r>
            <a:r>
              <a:rPr lang="en-GB" sz="2800" dirty="0" smtClean="0">
                <a:latin typeface="SassoonPrimaryType" pitchFamily="2" charset="0"/>
              </a:rPr>
              <a:t>plan for next </a:t>
            </a:r>
            <a:r>
              <a:rPr lang="en-GB" sz="2800" dirty="0">
                <a:latin typeface="SassoonPrimaryType" pitchFamily="2" charset="0"/>
              </a:rPr>
              <a:t>year. </a:t>
            </a:r>
            <a:endParaRPr lang="en-GB" sz="2800" dirty="0" smtClean="0">
              <a:latin typeface="SassoonPrimaryType" pitchFamily="2" charset="0"/>
            </a:endParaRPr>
          </a:p>
          <a:p>
            <a:endParaRPr lang="en-GB" sz="2800" dirty="0">
              <a:latin typeface="SassoonPrimaryType" pitchFamily="2" charset="0"/>
            </a:endParaRPr>
          </a:p>
          <a:p>
            <a:r>
              <a:rPr lang="en-GB" sz="2800" dirty="0">
                <a:latin typeface="SassoonPrimaryType" pitchFamily="2" charset="0"/>
              </a:rPr>
              <a:t>We will share this with you in the </a:t>
            </a:r>
            <a:r>
              <a:rPr lang="en-GB" sz="2800" dirty="0" smtClean="0">
                <a:latin typeface="SassoonPrimaryType" pitchFamily="2" charset="0"/>
              </a:rPr>
              <a:t>Autumn </a:t>
            </a:r>
            <a:r>
              <a:rPr lang="en-GB" sz="2800" dirty="0">
                <a:latin typeface="SassoonPrimaryType" pitchFamily="2" charset="0"/>
              </a:rPr>
              <a:t>term. </a:t>
            </a:r>
          </a:p>
        </p:txBody>
      </p:sp>
    </p:spTree>
    <p:extLst>
      <p:ext uri="{BB962C8B-B14F-4D97-AF65-F5344CB8AC3E}">
        <p14:creationId xmlns:p14="http://schemas.microsoft.com/office/powerpoint/2010/main" val="282565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107"/>
        <p:cNvGrpSpPr/>
        <p:nvPr/>
      </p:nvGrpSpPr>
      <p:grpSpPr>
        <a:xfrm>
          <a:off x="0" y="0"/>
          <a:ext cx="0" cy="0"/>
          <a:chOff x="0" y="0"/>
          <a:chExt cx="0" cy="0"/>
        </a:xfrm>
      </p:grpSpPr>
      <p:sp>
        <p:nvSpPr>
          <p:cNvPr id="110" name="Google Shape;110;p19"/>
          <p:cNvSpPr txBox="1">
            <a:spLocks noGrp="1"/>
          </p:cNvSpPr>
          <p:nvPr>
            <p:ph type="sldNum" sz="quarter" idx="12"/>
          </p:nvPr>
        </p:nvSpPr>
        <p:spPr>
          <a:xfrm>
            <a:off x="11364722" y="6260831"/>
            <a:ext cx="731700" cy="5247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GB"/>
              <a:t>2</a:t>
            </a:fld>
            <a:endParaRPr/>
          </a:p>
        </p:txBody>
      </p:sp>
      <p:sp>
        <p:nvSpPr>
          <p:cNvPr id="108" name="Google Shape;108;p19"/>
          <p:cNvSpPr txBox="1">
            <a:spLocks noGrp="1"/>
          </p:cNvSpPr>
          <p:nvPr>
            <p:ph type="body" idx="4294967295"/>
          </p:nvPr>
        </p:nvSpPr>
        <p:spPr>
          <a:xfrm>
            <a:off x="101419" y="1821089"/>
            <a:ext cx="11553552" cy="3824968"/>
          </a:xfrm>
          <a:prstGeom prst="rect">
            <a:avLst/>
          </a:prstGeom>
          <a:noFill/>
          <a:ln>
            <a:noFill/>
          </a:ln>
        </p:spPr>
        <p:txBody>
          <a:bodyPr spcFirstLastPara="1" wrap="square" lIns="91425" tIns="45700" rIns="91425" bIns="45700" anchor="t" anchorCtr="0">
            <a:noAutofit/>
          </a:bodyPr>
          <a:lstStyle/>
          <a:p>
            <a:pPr marL="342900" lvl="0" indent="-190500" rtl="0">
              <a:lnSpc>
                <a:spcPct val="100000"/>
              </a:lnSpc>
              <a:spcBef>
                <a:spcPts val="480"/>
              </a:spcBef>
              <a:spcAft>
                <a:spcPts val="0"/>
              </a:spcAft>
              <a:buClr>
                <a:schemeClr val="dk1"/>
              </a:buClr>
              <a:buSzPts val="2400"/>
              <a:buNone/>
            </a:pPr>
            <a:r>
              <a:rPr lang="en-US" sz="3600" b="0" i="0" u="none" dirty="0" smtClean="0">
                <a:latin typeface="SassoonPrimaryType" pitchFamily="2" charset="0"/>
                <a:ea typeface="Arial"/>
                <a:cs typeface="Arial"/>
                <a:sym typeface="Arial"/>
              </a:rPr>
              <a:t>We want to:</a:t>
            </a:r>
          </a:p>
          <a:p>
            <a:pPr marL="609600" lvl="0" indent="-457200" rtl="0">
              <a:lnSpc>
                <a:spcPct val="100000"/>
              </a:lnSpc>
              <a:spcBef>
                <a:spcPts val="480"/>
              </a:spcBef>
              <a:spcAft>
                <a:spcPts val="0"/>
              </a:spcAft>
              <a:buClr>
                <a:schemeClr val="dk1"/>
              </a:buClr>
              <a:buSzPts val="2400"/>
              <a:buFont typeface="Wingdings" panose="05000000000000000000" pitchFamily="2" charset="2"/>
              <a:buChar char="Ø"/>
            </a:pPr>
            <a:r>
              <a:rPr lang="en-US" sz="3600" dirty="0" smtClean="0">
                <a:latin typeface="SassoonPrimaryType" pitchFamily="2" charset="0"/>
                <a:ea typeface="Arial"/>
                <a:cs typeface="Arial"/>
                <a:sym typeface="Arial"/>
              </a:rPr>
              <a:t>Explain the changes to requirements for Relationship and Health Education (RHE), these came in from September 2020 (taught by September 2021)</a:t>
            </a:r>
          </a:p>
          <a:p>
            <a:pPr marL="609600" indent="-457200">
              <a:spcBef>
                <a:spcPts val="480"/>
              </a:spcBef>
              <a:spcAft>
                <a:spcPts val="0"/>
              </a:spcAft>
              <a:buClr>
                <a:schemeClr val="dk1"/>
              </a:buClr>
              <a:buSzPts val="2400"/>
              <a:buFont typeface="Wingdings" panose="05000000000000000000" pitchFamily="2" charset="2"/>
              <a:buChar char="Ø"/>
            </a:pPr>
            <a:r>
              <a:rPr lang="en-US" sz="3600" b="0" i="0" u="none" dirty="0" smtClean="0">
                <a:latin typeface="SassoonPrimaryType" pitchFamily="2" charset="0"/>
                <a:ea typeface="Arial"/>
                <a:cs typeface="Arial"/>
                <a:sym typeface="Arial"/>
              </a:rPr>
              <a:t>Share what our RHE curriculum will cover</a:t>
            </a:r>
          </a:p>
          <a:p>
            <a:pPr marL="609600" lvl="0" indent="-457200" rtl="0">
              <a:lnSpc>
                <a:spcPct val="100000"/>
              </a:lnSpc>
              <a:spcBef>
                <a:spcPts val="480"/>
              </a:spcBef>
              <a:spcAft>
                <a:spcPts val="0"/>
              </a:spcAft>
              <a:buClr>
                <a:schemeClr val="dk1"/>
              </a:buClr>
              <a:buSzPts val="2400"/>
              <a:buFont typeface="Wingdings" panose="05000000000000000000" pitchFamily="2" charset="2"/>
              <a:buChar char="Ø"/>
            </a:pPr>
            <a:r>
              <a:rPr lang="en-US" sz="3600" dirty="0" smtClean="0">
                <a:latin typeface="SassoonPrimaryType" pitchFamily="2" charset="0"/>
                <a:ea typeface="Arial"/>
                <a:cs typeface="Arial"/>
                <a:sym typeface="Arial"/>
              </a:rPr>
              <a:t>Gain your views, opinions and suggestions</a:t>
            </a:r>
            <a:endParaRPr sz="3600" b="0" i="0" u="none" dirty="0">
              <a:latin typeface="SassoonPrimaryType" pitchFamily="2" charset="0"/>
              <a:ea typeface="Arial"/>
              <a:cs typeface="Arial"/>
              <a:sym typeface="Arial"/>
            </a:endParaRPr>
          </a:p>
        </p:txBody>
      </p:sp>
      <p:sp>
        <p:nvSpPr>
          <p:cNvPr id="109" name="Google Shape;109;p19"/>
          <p:cNvSpPr txBox="1"/>
          <p:nvPr/>
        </p:nvSpPr>
        <p:spPr>
          <a:xfrm>
            <a:off x="507866" y="130629"/>
            <a:ext cx="10631400" cy="960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3600" dirty="0" smtClean="0">
                <a:latin typeface="SassoonPrimaryType" pitchFamily="2" charset="0"/>
                <a:ea typeface="Comic Sans MS"/>
                <a:cs typeface="Comic Sans MS"/>
                <a:sym typeface="Comic Sans MS"/>
              </a:rPr>
              <a:t>Objectives:</a:t>
            </a:r>
            <a:endParaRPr sz="3600" dirty="0">
              <a:latin typeface="SassoonPrimaryType" pitchFamily="2" charset="0"/>
              <a:ea typeface="Comic Sans MS"/>
              <a:cs typeface="Comic Sans MS"/>
              <a:sym typeface="Comic Sans MS"/>
            </a:endParaRPr>
          </a:p>
        </p:txBody>
      </p:sp>
    </p:spTree>
    <p:extLst>
      <p:ext uri="{BB962C8B-B14F-4D97-AF65-F5344CB8AC3E}">
        <p14:creationId xmlns:p14="http://schemas.microsoft.com/office/powerpoint/2010/main" val="381905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8C5CF3-E59D-4DD8-AB03-08931B452F8A}"/>
              </a:ext>
            </a:extLst>
          </p:cNvPr>
          <p:cNvSpPr>
            <a:spLocks noGrp="1"/>
          </p:cNvSpPr>
          <p:nvPr>
            <p:ph idx="1"/>
          </p:nvPr>
        </p:nvSpPr>
        <p:spPr>
          <a:xfrm>
            <a:off x="337277" y="1644472"/>
            <a:ext cx="11535174" cy="4225385"/>
          </a:xfrm>
        </p:spPr>
        <p:txBody>
          <a:bodyPr>
            <a:normAutofit fontScale="92500" lnSpcReduction="10000"/>
          </a:bodyPr>
          <a:lstStyle/>
          <a:p>
            <a:pPr>
              <a:buFont typeface="Wingdings" panose="05000000000000000000" pitchFamily="2" charset="2"/>
              <a:buChar char="Ø"/>
            </a:pPr>
            <a:r>
              <a:rPr lang="en-GB" sz="2800" dirty="0">
                <a:solidFill>
                  <a:schemeClr val="tx1"/>
                </a:solidFill>
                <a:latin typeface="SassoonPrimaryType" pitchFamily="2" charset="0"/>
              </a:rPr>
              <a:t>The </a:t>
            </a:r>
            <a:r>
              <a:rPr lang="en-GB" sz="2800" dirty="0" smtClean="0">
                <a:latin typeface="SassoonPrimaryType" pitchFamily="2" charset="0"/>
              </a:rPr>
              <a:t>Relationships</a:t>
            </a:r>
            <a:r>
              <a:rPr lang="en-GB" sz="2800" dirty="0" smtClean="0">
                <a:solidFill>
                  <a:schemeClr val="tx1"/>
                </a:solidFill>
                <a:latin typeface="SassoonPrimaryType" pitchFamily="2" charset="0"/>
              </a:rPr>
              <a:t> </a:t>
            </a:r>
            <a:r>
              <a:rPr lang="en-GB" sz="2800" dirty="0">
                <a:solidFill>
                  <a:schemeClr val="tx1"/>
                </a:solidFill>
                <a:latin typeface="SassoonPrimaryType" pitchFamily="2" charset="0"/>
              </a:rPr>
              <a:t>Education and </a:t>
            </a:r>
            <a:r>
              <a:rPr lang="en-GB" sz="2800" dirty="0" smtClean="0">
                <a:latin typeface="SassoonPrimaryType" pitchFamily="2" charset="0"/>
              </a:rPr>
              <a:t>Health</a:t>
            </a:r>
            <a:r>
              <a:rPr lang="en-GB" sz="2800" dirty="0" smtClean="0">
                <a:solidFill>
                  <a:schemeClr val="tx1"/>
                </a:solidFill>
                <a:latin typeface="SassoonPrimaryType" pitchFamily="2" charset="0"/>
              </a:rPr>
              <a:t> </a:t>
            </a:r>
            <a:r>
              <a:rPr lang="en-GB" sz="2800" dirty="0">
                <a:solidFill>
                  <a:schemeClr val="tx1"/>
                </a:solidFill>
                <a:latin typeface="SassoonPrimaryType" pitchFamily="2" charset="0"/>
              </a:rPr>
              <a:t>Education aspects of PSHE (personal, social, health and economic) education will be compulsory in all primary schools from September 2020 (extended to </a:t>
            </a:r>
            <a:r>
              <a:rPr lang="en-GB" sz="2800" dirty="0" smtClean="0">
                <a:solidFill>
                  <a:schemeClr val="tx1"/>
                </a:solidFill>
                <a:latin typeface="SassoonPrimaryType" pitchFamily="2" charset="0"/>
              </a:rPr>
              <a:t>September 2021 </a:t>
            </a:r>
            <a:r>
              <a:rPr lang="en-GB" sz="2800" dirty="0">
                <a:solidFill>
                  <a:schemeClr val="tx1"/>
                </a:solidFill>
                <a:latin typeface="SassoonPrimaryType" pitchFamily="2" charset="0"/>
              </a:rPr>
              <a:t>due to pandemic</a:t>
            </a:r>
            <a:r>
              <a:rPr lang="en-GB" sz="2800" dirty="0" smtClean="0">
                <a:solidFill>
                  <a:schemeClr val="tx1"/>
                </a:solidFill>
                <a:latin typeface="SassoonPrimaryType" pitchFamily="2" charset="0"/>
              </a:rPr>
              <a:t>).</a:t>
            </a:r>
          </a:p>
          <a:p>
            <a:pPr>
              <a:buFont typeface="Wingdings" panose="05000000000000000000" pitchFamily="2" charset="2"/>
              <a:buChar char="Ø"/>
            </a:pPr>
            <a:r>
              <a:rPr lang="en-US" sz="2800" dirty="0" smtClean="0">
                <a:latin typeface="SassoonPrimaryType" pitchFamily="2" charset="0"/>
              </a:rPr>
              <a:t>We </a:t>
            </a:r>
            <a:r>
              <a:rPr lang="en-US" sz="2800" b="1" dirty="0" smtClean="0">
                <a:latin typeface="SassoonPrimaryType" pitchFamily="2" charset="0"/>
              </a:rPr>
              <a:t>must</a:t>
            </a:r>
            <a:r>
              <a:rPr lang="en-US" sz="2800" dirty="0" smtClean="0">
                <a:latin typeface="SassoonPrimaryType" pitchFamily="2" charset="0"/>
              </a:rPr>
              <a:t> provide the following to all pupils:</a:t>
            </a:r>
          </a:p>
          <a:p>
            <a:pPr lvl="1"/>
            <a:r>
              <a:rPr lang="en-US" sz="2600" dirty="0" smtClean="0">
                <a:solidFill>
                  <a:schemeClr val="tx1"/>
                </a:solidFill>
                <a:latin typeface="SassoonPrimaryType" pitchFamily="2" charset="0"/>
              </a:rPr>
              <a:t>Relationships education</a:t>
            </a:r>
          </a:p>
          <a:p>
            <a:pPr lvl="1"/>
            <a:r>
              <a:rPr lang="en-US" sz="2600" dirty="0" smtClean="0">
                <a:latin typeface="SassoonPrimaryType" pitchFamily="2" charset="0"/>
              </a:rPr>
              <a:t>Health education</a:t>
            </a:r>
          </a:p>
          <a:p>
            <a:pPr lvl="1"/>
            <a:endParaRPr lang="en-US" sz="2600" dirty="0">
              <a:solidFill>
                <a:schemeClr val="tx1"/>
              </a:solidFill>
              <a:latin typeface="SassoonPrimaryType" pitchFamily="2" charset="0"/>
            </a:endParaRPr>
          </a:p>
          <a:p>
            <a:pPr>
              <a:buFont typeface="Wingdings" panose="05000000000000000000" pitchFamily="2" charset="2"/>
              <a:buChar char="Ø"/>
            </a:pPr>
            <a:r>
              <a:rPr lang="en-US" sz="2800" b="1" dirty="0" smtClean="0">
                <a:latin typeface="SassoonPrimaryType" pitchFamily="2" charset="0"/>
              </a:rPr>
              <a:t>Sex education can be taught at the school’s discretion at primary level</a:t>
            </a:r>
            <a:r>
              <a:rPr lang="en-US" sz="2800" dirty="0" smtClean="0">
                <a:latin typeface="SassoonPrimaryType" pitchFamily="2" charset="0"/>
              </a:rPr>
              <a:t>.</a:t>
            </a:r>
            <a:endParaRPr lang="en-GB" sz="2800" dirty="0">
              <a:solidFill>
                <a:schemeClr val="tx1"/>
              </a:solidFill>
              <a:latin typeface="SassoonPrimaryType" pitchFamily="2" charset="0"/>
            </a:endParaRPr>
          </a:p>
          <a:p>
            <a:endParaRPr lang="en-GB" sz="2800" dirty="0">
              <a:solidFill>
                <a:schemeClr val="tx1"/>
              </a:solidFill>
              <a:latin typeface="SassoonPrimaryType" pitchFamily="2" charset="0"/>
            </a:endParaRPr>
          </a:p>
        </p:txBody>
      </p:sp>
      <p:sp>
        <p:nvSpPr>
          <p:cNvPr id="5" name="Title 4">
            <a:extLst>
              <a:ext uri="{FF2B5EF4-FFF2-40B4-BE49-F238E27FC236}">
                <a16:creationId xmlns:a16="http://schemas.microsoft.com/office/drawing/2014/main" id="{B3999169-A8B7-4317-89D2-8F2188B492E0}"/>
              </a:ext>
            </a:extLst>
          </p:cNvPr>
          <p:cNvSpPr txBox="1">
            <a:spLocks noGrp="1"/>
          </p:cNvSpPr>
          <p:nvPr>
            <p:ph type="title"/>
          </p:nvPr>
        </p:nvSpPr>
        <p:spPr>
          <a:xfrm>
            <a:off x="1250950" y="321033"/>
            <a:ext cx="10179050" cy="1323439"/>
          </a:xfrm>
          <a:prstGeom prst="rect">
            <a:avLst/>
          </a:prstGeom>
          <a:noFill/>
        </p:spPr>
        <p:txBody>
          <a:bodyPr wrap="square" rtlCol="0">
            <a:spAutoFit/>
          </a:bodyPr>
          <a:lstStyle/>
          <a:p>
            <a:pPr algn="ctr"/>
            <a:r>
              <a:rPr lang="en-GB" sz="4000" cap="none" dirty="0">
                <a:solidFill>
                  <a:schemeClr val="tx1"/>
                </a:solidFill>
                <a:latin typeface="SassoonPrimaryType" pitchFamily="2" charset="0"/>
              </a:rPr>
              <a:t>What are the new KS 1 &amp; 2 statutory requirements? </a:t>
            </a:r>
          </a:p>
        </p:txBody>
      </p:sp>
    </p:spTree>
    <p:extLst>
      <p:ext uri="{BB962C8B-B14F-4D97-AF65-F5344CB8AC3E}">
        <p14:creationId xmlns:p14="http://schemas.microsoft.com/office/powerpoint/2010/main" val="507451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D053E-0DD5-466D-8AC9-74B28841822C}"/>
              </a:ext>
            </a:extLst>
          </p:cNvPr>
          <p:cNvSpPr>
            <a:spLocks noGrp="1"/>
          </p:cNvSpPr>
          <p:nvPr>
            <p:ph type="title"/>
          </p:nvPr>
        </p:nvSpPr>
        <p:spPr>
          <a:xfrm>
            <a:off x="2073638" y="239796"/>
            <a:ext cx="8534400" cy="1507067"/>
          </a:xfrm>
        </p:spPr>
        <p:txBody>
          <a:bodyPr>
            <a:noAutofit/>
          </a:bodyPr>
          <a:lstStyle/>
          <a:p>
            <a:pPr algn="ctr"/>
            <a:r>
              <a:rPr lang="en-GB" sz="4000" cap="none" dirty="0">
                <a:latin typeface="SassoonPrimaryType" pitchFamily="2" charset="0"/>
              </a:rPr>
              <a:t>What does the new statutory guidance cover?</a:t>
            </a:r>
            <a:br>
              <a:rPr lang="en-GB" sz="4000" cap="none" dirty="0">
                <a:latin typeface="SassoonPrimaryType" pitchFamily="2" charset="0"/>
              </a:rPr>
            </a:br>
            <a:endParaRPr lang="en-GB" sz="4000" cap="none" dirty="0">
              <a:latin typeface="SassoonPrimaryType" pitchFamily="2" charset="0"/>
            </a:endParaRPr>
          </a:p>
        </p:txBody>
      </p:sp>
      <p:pic>
        <p:nvPicPr>
          <p:cNvPr id="4" name="Picture 3">
            <a:extLst>
              <a:ext uri="{FF2B5EF4-FFF2-40B4-BE49-F238E27FC236}">
                <a16:creationId xmlns:a16="http://schemas.microsoft.com/office/drawing/2014/main" id="{CD4D395B-F66F-4402-A6CB-959A98E019A1}"/>
              </a:ext>
            </a:extLst>
          </p:cNvPr>
          <p:cNvPicPr>
            <a:picLocks noChangeAspect="1"/>
          </p:cNvPicPr>
          <p:nvPr/>
        </p:nvPicPr>
        <p:blipFill>
          <a:blip r:embed="rId2"/>
          <a:stretch>
            <a:fillRect/>
          </a:stretch>
        </p:blipFill>
        <p:spPr>
          <a:xfrm>
            <a:off x="286325" y="1902542"/>
            <a:ext cx="11759643" cy="3893574"/>
          </a:xfrm>
          <a:prstGeom prst="rect">
            <a:avLst/>
          </a:prstGeom>
        </p:spPr>
      </p:pic>
    </p:spTree>
    <p:extLst>
      <p:ext uri="{BB962C8B-B14F-4D97-AF65-F5344CB8AC3E}">
        <p14:creationId xmlns:p14="http://schemas.microsoft.com/office/powerpoint/2010/main" val="22785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115"/>
        <p:cNvGrpSpPr/>
        <p:nvPr/>
      </p:nvGrpSpPr>
      <p:grpSpPr>
        <a:xfrm>
          <a:off x="0" y="0"/>
          <a:ext cx="0" cy="0"/>
          <a:chOff x="0" y="0"/>
          <a:chExt cx="0" cy="0"/>
        </a:xfrm>
      </p:grpSpPr>
      <p:sp>
        <p:nvSpPr>
          <p:cNvPr id="116" name="Google Shape;116;p20"/>
          <p:cNvSpPr txBox="1">
            <a:spLocks noGrp="1"/>
          </p:cNvSpPr>
          <p:nvPr>
            <p:ph type="title"/>
          </p:nvPr>
        </p:nvSpPr>
        <p:spPr>
          <a:xfrm>
            <a:off x="131000" y="21800"/>
            <a:ext cx="11768700" cy="8037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GB" b="1" dirty="0">
                <a:latin typeface="SassoonPrimaryType" pitchFamily="2" charset="0"/>
                <a:ea typeface="Comic Sans MS"/>
                <a:cs typeface="Comic Sans MS"/>
                <a:sym typeface="Comic Sans MS"/>
              </a:rPr>
              <a:t>Science Curriculum </a:t>
            </a:r>
            <a:endParaRPr b="1" dirty="0">
              <a:latin typeface="SassoonPrimaryType" pitchFamily="2" charset="0"/>
              <a:ea typeface="Comic Sans MS"/>
              <a:cs typeface="Comic Sans MS"/>
              <a:sym typeface="Comic Sans MS"/>
            </a:endParaRPr>
          </a:p>
        </p:txBody>
      </p:sp>
      <p:sp>
        <p:nvSpPr>
          <p:cNvPr id="117" name="Google Shape;117;p20"/>
          <p:cNvSpPr txBox="1">
            <a:spLocks noGrp="1"/>
          </p:cNvSpPr>
          <p:nvPr>
            <p:ph type="sldNum" sz="quarter" idx="12"/>
          </p:nvPr>
        </p:nvSpPr>
        <p:spPr>
          <a:xfrm>
            <a:off x="11364722" y="6260831"/>
            <a:ext cx="731700" cy="5247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GB"/>
              <a:t>5</a:t>
            </a:fld>
            <a:endParaRPr/>
          </a:p>
        </p:txBody>
      </p:sp>
      <p:sp>
        <p:nvSpPr>
          <p:cNvPr id="118" name="Google Shape;118;p20"/>
          <p:cNvSpPr txBox="1"/>
          <p:nvPr/>
        </p:nvSpPr>
        <p:spPr>
          <a:xfrm>
            <a:off x="329610" y="900284"/>
            <a:ext cx="10811829" cy="4535705"/>
          </a:xfrm>
          <a:prstGeom prst="rect">
            <a:avLst/>
          </a:prstGeom>
          <a:noFill/>
          <a:ln>
            <a:noFill/>
          </a:ln>
        </p:spPr>
        <p:txBody>
          <a:bodyPr spcFirstLastPara="1" wrap="square" lIns="91425" tIns="91425" rIns="91425" bIns="91425" anchor="t" anchorCtr="0">
            <a:noAutofit/>
          </a:bodyPr>
          <a:lstStyle/>
          <a:p>
            <a:pPr lvl="0" algn="l" rtl="0">
              <a:spcBef>
                <a:spcPts val="0"/>
              </a:spcBef>
              <a:spcAft>
                <a:spcPts val="0"/>
              </a:spcAft>
              <a:buSzPts val="2400"/>
            </a:pPr>
            <a:r>
              <a:rPr lang="en-GB" sz="1600" dirty="0">
                <a:latin typeface="SassoonPrimaryType" pitchFamily="2" charset="0"/>
                <a:ea typeface="Comic Sans MS"/>
                <a:cs typeface="Comic Sans MS"/>
                <a:sym typeface="Comic Sans MS"/>
              </a:rPr>
              <a:t>As part of the Science curriculum we teach the following statutory objectives that build understanding about growth and reproduction: </a:t>
            </a:r>
            <a:endParaRPr lang="en-GB" sz="1600" dirty="0" smtClean="0">
              <a:latin typeface="SassoonPrimaryType" pitchFamily="2" charset="0"/>
              <a:ea typeface="Comic Sans MS"/>
              <a:cs typeface="Comic Sans MS"/>
              <a:sym typeface="Comic Sans MS"/>
            </a:endParaRPr>
          </a:p>
          <a:p>
            <a:pPr lvl="0" algn="l" rtl="0">
              <a:spcBef>
                <a:spcPts val="0"/>
              </a:spcBef>
              <a:spcAft>
                <a:spcPts val="0"/>
              </a:spcAft>
              <a:buSzPts val="2400"/>
            </a:pPr>
            <a:endParaRPr sz="1600" dirty="0">
              <a:solidFill>
                <a:schemeClr val="bg1"/>
              </a:solidFill>
              <a:latin typeface="SassoonPrimaryType" pitchFamily="2" charset="0"/>
              <a:ea typeface="Comic Sans MS"/>
              <a:cs typeface="Comic Sans MS"/>
              <a:sym typeface="Comic Sans MS"/>
            </a:endParaRPr>
          </a:p>
          <a:p>
            <a:pPr>
              <a:lnSpc>
                <a:spcPct val="107000"/>
              </a:lnSpc>
              <a:spcAft>
                <a:spcPts val="0"/>
              </a:spcAft>
            </a:pPr>
            <a:r>
              <a:rPr lang="en-GB" b="1" dirty="0" smtClean="0">
                <a:latin typeface="SassoonPrimaryType" pitchFamily="2" charset="0"/>
                <a:ea typeface="Calibri" panose="020F0502020204030204" pitchFamily="34" charset="0"/>
                <a:cs typeface="Calibri" panose="020F0502020204030204" pitchFamily="34" charset="0"/>
              </a:rPr>
              <a:t>Reception/KS1(age 5-7years)</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b="1" i="1" dirty="0" smtClean="0">
                <a:latin typeface="SassoonPrimaryType" pitchFamily="2" charset="0"/>
                <a:ea typeface="Calibri" panose="020F0502020204030204" pitchFamily="34" charset="0"/>
                <a:cs typeface="Calibri" panose="020F0502020204030204" pitchFamily="34" charset="0"/>
              </a:rPr>
              <a:t>Year 1 pupils should be taught to:</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smtClean="0">
                <a:latin typeface="SassoonPrimaryType" pitchFamily="2" charset="0"/>
                <a:ea typeface="Calibri" panose="020F0502020204030204" pitchFamily="34" charset="0"/>
                <a:cs typeface="Calibri" panose="020F0502020204030204" pitchFamily="34" charset="0"/>
              </a:rPr>
              <a:t>Identify, name, draw and label the basic parts of the human body and say which part of the body is associated with each sense</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b="1" i="1" dirty="0" smtClean="0">
                <a:latin typeface="SassoonPrimaryType" pitchFamily="2" charset="0"/>
                <a:ea typeface="Calibri" panose="020F0502020204030204" pitchFamily="34" charset="0"/>
                <a:cs typeface="Calibri" panose="020F0502020204030204" pitchFamily="34" charset="0"/>
              </a:rPr>
              <a:t>Year 2 pupils should be taught to:</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smtClean="0">
                <a:latin typeface="SassoonPrimaryType" pitchFamily="2" charset="0"/>
                <a:ea typeface="Calibri" panose="020F0502020204030204" pitchFamily="34" charset="0"/>
                <a:cs typeface="Calibri" panose="020F0502020204030204" pitchFamily="34" charset="0"/>
              </a:rPr>
              <a:t>Notice that animals, including humans, have offspring which grow into adults</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smtClean="0">
                <a:latin typeface="SassoonPrimaryType" pitchFamily="2" charset="0"/>
                <a:ea typeface="Calibri" panose="020F0502020204030204" pitchFamily="34" charset="0"/>
                <a:cs typeface="Calibri" panose="020F0502020204030204" pitchFamily="34" charset="0"/>
              </a:rPr>
              <a:t>Describe the importance for humans of exercise, eating the right amounts of different types of food, and hygiene</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b="1" dirty="0" smtClean="0">
                <a:latin typeface="SassoonPrimaryType" pitchFamily="2" charset="0"/>
                <a:ea typeface="Calibri" panose="020F0502020204030204" pitchFamily="34" charset="0"/>
                <a:cs typeface="Calibri" panose="020F0502020204030204" pitchFamily="34" charset="0"/>
              </a:rPr>
              <a:t>Key </a:t>
            </a:r>
            <a:r>
              <a:rPr lang="en-GB" b="1" dirty="0">
                <a:latin typeface="SassoonPrimaryType" pitchFamily="2" charset="0"/>
                <a:ea typeface="Calibri" panose="020F0502020204030204" pitchFamily="34" charset="0"/>
                <a:cs typeface="Calibri" panose="020F0502020204030204" pitchFamily="34" charset="0"/>
              </a:rPr>
              <a:t>Stage 2 (age 7-11years)</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smtClean="0">
                <a:latin typeface="SassoonPrimaryType" pitchFamily="2" charset="0"/>
                <a:ea typeface="Calibri" panose="020F0502020204030204" pitchFamily="34" charset="0"/>
                <a:cs typeface="Calibri" panose="020F0502020204030204" pitchFamily="34" charset="0"/>
              </a:rPr>
              <a:t>Describe the life process of reproduction in some plants and animals</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smtClean="0">
                <a:latin typeface="SassoonPrimaryType" pitchFamily="2" charset="0"/>
                <a:ea typeface="Calibri" panose="020F0502020204030204" pitchFamily="34" charset="0"/>
                <a:cs typeface="Calibri" panose="020F0502020204030204" pitchFamily="34" charset="0"/>
              </a:rPr>
              <a:t>Describe </a:t>
            </a:r>
            <a:r>
              <a:rPr lang="en-GB" dirty="0">
                <a:latin typeface="SassoonPrimaryType" pitchFamily="2" charset="0"/>
                <a:ea typeface="Calibri" panose="020F0502020204030204" pitchFamily="34" charset="0"/>
                <a:cs typeface="Calibri" panose="020F0502020204030204" pitchFamily="34" charset="0"/>
              </a:rPr>
              <a:t>the changes as humans develop to old age</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b="1" i="1" dirty="0">
                <a:latin typeface="SassoonPrimaryType" pitchFamily="2" charset="0"/>
                <a:ea typeface="Calibri" panose="020F0502020204030204" pitchFamily="34" charset="0"/>
                <a:cs typeface="Calibri" panose="020F0502020204030204" pitchFamily="34" charset="0"/>
              </a:rPr>
              <a:t>Year 6 pupils should be taught to:</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SassoonPrimaryType" pitchFamily="2" charset="0"/>
                <a:ea typeface="Calibri" panose="020F0502020204030204" pitchFamily="34" charset="0"/>
                <a:cs typeface="Calibri" panose="020F0502020204030204" pitchFamily="34" charset="0"/>
              </a:rPr>
              <a:t>Recognise and understand how living things produce offspring of the same kind, but normally offspring vary and are not identical to their parents</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lvl="0" indent="0" algn="l" rtl="0">
              <a:spcBef>
                <a:spcPts val="0"/>
              </a:spcBef>
              <a:spcAft>
                <a:spcPts val="0"/>
              </a:spcAft>
              <a:buNone/>
            </a:pPr>
            <a:endParaRPr sz="2000" dirty="0">
              <a:solidFill>
                <a:srgbClr val="0B0C0C"/>
              </a:solidFill>
              <a:latin typeface="SassoonPrimaryType" pitchFamily="2" charset="0"/>
              <a:ea typeface="Comic Sans MS"/>
              <a:cs typeface="Comic Sans MS"/>
              <a:sym typeface="Comic Sans MS"/>
            </a:endParaRPr>
          </a:p>
          <a:p>
            <a:pPr marL="0" lvl="0" indent="0" algn="l" rtl="0">
              <a:spcBef>
                <a:spcPts val="0"/>
              </a:spcBef>
              <a:spcAft>
                <a:spcPts val="0"/>
              </a:spcAft>
              <a:buNone/>
            </a:pPr>
            <a:endParaRPr sz="2000" dirty="0">
              <a:solidFill>
                <a:srgbClr val="0B0C0C"/>
              </a:solidFill>
              <a:latin typeface="SassoonPrimaryType" pitchFamily="2" charset="0"/>
              <a:ea typeface="Comic Sans MS"/>
              <a:cs typeface="Comic Sans MS"/>
              <a:sym typeface="Comic Sans MS"/>
            </a:endParaRPr>
          </a:p>
          <a:p>
            <a:pPr marL="0" lvl="0" indent="0" algn="l" rtl="0">
              <a:spcBef>
                <a:spcPts val="0"/>
              </a:spcBef>
              <a:spcAft>
                <a:spcPts val="0"/>
              </a:spcAft>
              <a:buNone/>
            </a:pPr>
            <a:endParaRPr sz="2000" dirty="0">
              <a:solidFill>
                <a:srgbClr val="0B0C0C"/>
              </a:solidFill>
              <a:latin typeface="SassoonPrimaryType" pitchFamily="2" charset="0"/>
              <a:ea typeface="Comic Sans MS"/>
              <a:cs typeface="Comic Sans MS"/>
              <a:sym typeface="Comic Sans MS"/>
            </a:endParaRPr>
          </a:p>
          <a:p>
            <a:pPr marL="0" lvl="0" indent="0" algn="l" rtl="0">
              <a:spcBef>
                <a:spcPts val="0"/>
              </a:spcBef>
              <a:spcAft>
                <a:spcPts val="0"/>
              </a:spcAft>
              <a:buNone/>
            </a:pPr>
            <a:endParaRPr sz="2000" dirty="0">
              <a:latin typeface="SassoonPrimaryType" pitchFamily="2" charset="0"/>
              <a:ea typeface="Comic Sans MS"/>
              <a:cs typeface="Comic Sans MS"/>
              <a:sym typeface="Comic Sans MS"/>
            </a:endParaRPr>
          </a:p>
        </p:txBody>
      </p:sp>
    </p:spTree>
    <p:extLst>
      <p:ext uri="{BB962C8B-B14F-4D97-AF65-F5344CB8AC3E}">
        <p14:creationId xmlns:p14="http://schemas.microsoft.com/office/powerpoint/2010/main" val="88705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114301" y="457200"/>
            <a:ext cx="11815762" cy="5693866"/>
          </a:xfrm>
          <a:prstGeom prst="rect">
            <a:avLst/>
          </a:prstGeom>
          <a:noFill/>
        </p:spPr>
        <p:txBody>
          <a:bodyPr wrap="square" rtlCol="0">
            <a:spAutoFit/>
          </a:bodyPr>
          <a:lstStyle/>
          <a:p>
            <a:pPr algn="ctr"/>
            <a:r>
              <a:rPr lang="en-GB" sz="3600" b="1" dirty="0">
                <a:latin typeface="SassoonPrimaryType" pitchFamily="2" charset="0"/>
              </a:rPr>
              <a:t>What is effective </a:t>
            </a:r>
          </a:p>
          <a:p>
            <a:pPr algn="ctr"/>
            <a:r>
              <a:rPr lang="en-GB" sz="3600" b="1" dirty="0">
                <a:latin typeface="SassoonPrimaryType" pitchFamily="2" charset="0"/>
              </a:rPr>
              <a:t>Relationships &amp; </a:t>
            </a:r>
            <a:r>
              <a:rPr lang="en-GB" sz="3600" b="1" dirty="0" smtClean="0">
                <a:latin typeface="SassoonPrimaryType" pitchFamily="2" charset="0"/>
              </a:rPr>
              <a:t>Health</a:t>
            </a:r>
            <a:r>
              <a:rPr lang="en-GB" sz="3600" b="1" dirty="0" smtClean="0">
                <a:latin typeface="SassoonPrimaryType" pitchFamily="2" charset="0"/>
              </a:rPr>
              <a:t> </a:t>
            </a:r>
            <a:r>
              <a:rPr lang="en-GB" sz="3600" b="1" dirty="0">
                <a:latin typeface="SassoonPrimaryType" pitchFamily="2" charset="0"/>
              </a:rPr>
              <a:t>Education (</a:t>
            </a:r>
            <a:r>
              <a:rPr lang="en-GB" sz="3600" b="1" dirty="0" smtClean="0">
                <a:latin typeface="SassoonPrimaryType" pitchFamily="2" charset="0"/>
              </a:rPr>
              <a:t>RHE</a:t>
            </a:r>
            <a:r>
              <a:rPr lang="en-GB" sz="3600" b="1" dirty="0">
                <a:latin typeface="SassoonPrimaryType" pitchFamily="2" charset="0"/>
              </a:rPr>
              <a:t>)?</a:t>
            </a:r>
          </a:p>
          <a:p>
            <a:endParaRPr lang="en-GB" dirty="0">
              <a:latin typeface="SassoonPrimaryType" pitchFamily="2" charset="0"/>
            </a:endParaRPr>
          </a:p>
          <a:p>
            <a:pPr marL="1200150" lvl="2" indent="-285750">
              <a:buFont typeface="Arial" panose="020B0604020202020204" pitchFamily="34" charset="0"/>
              <a:buChar char="•"/>
            </a:pPr>
            <a:r>
              <a:rPr lang="en-GB" sz="3200" dirty="0">
                <a:latin typeface="SassoonPrimaryType" pitchFamily="2" charset="0"/>
              </a:rPr>
              <a:t>Age appropriate</a:t>
            </a:r>
          </a:p>
          <a:p>
            <a:pPr marL="1200150" lvl="2" indent="-285750">
              <a:buFont typeface="Arial" panose="020B0604020202020204" pitchFamily="34" charset="0"/>
              <a:buChar char="•"/>
            </a:pPr>
            <a:r>
              <a:rPr lang="en-GB" sz="3200" dirty="0">
                <a:latin typeface="SassoonPrimaryType" pitchFamily="2" charset="0"/>
              </a:rPr>
              <a:t>Based on needs of </a:t>
            </a:r>
            <a:r>
              <a:rPr lang="en-GB" sz="3200" dirty="0" smtClean="0">
                <a:latin typeface="SassoonPrimaryType" pitchFamily="2" charset="0"/>
              </a:rPr>
              <a:t>pupil</a:t>
            </a:r>
            <a:endParaRPr lang="en-GB" sz="3200" dirty="0">
              <a:latin typeface="SassoonPrimaryType" pitchFamily="2" charset="0"/>
            </a:endParaRPr>
          </a:p>
          <a:p>
            <a:pPr marL="1200150" lvl="2" indent="-285750">
              <a:buFont typeface="Arial" panose="020B0604020202020204" pitchFamily="34" charset="0"/>
              <a:buChar char="•"/>
            </a:pPr>
            <a:r>
              <a:rPr lang="en-GB" sz="3200" dirty="0">
                <a:latin typeface="SassoonPrimaryType" pitchFamily="2" charset="0"/>
              </a:rPr>
              <a:t>Progressive</a:t>
            </a:r>
          </a:p>
          <a:p>
            <a:pPr marL="1200150" lvl="2" indent="-285750">
              <a:buFont typeface="Arial" panose="020B0604020202020204" pitchFamily="34" charset="0"/>
              <a:buChar char="•"/>
            </a:pPr>
            <a:r>
              <a:rPr lang="en-GB" sz="3200" dirty="0">
                <a:latin typeface="SassoonPrimaryType" pitchFamily="2" charset="0"/>
              </a:rPr>
              <a:t>Inclusive</a:t>
            </a:r>
          </a:p>
          <a:p>
            <a:pPr marL="1200150" lvl="2" indent="-285750">
              <a:buFont typeface="Arial" panose="020B0604020202020204" pitchFamily="34" charset="0"/>
              <a:buChar char="•"/>
            </a:pPr>
            <a:r>
              <a:rPr lang="en-GB" sz="3200" dirty="0">
                <a:latin typeface="SassoonPrimaryType" pitchFamily="2" charset="0"/>
              </a:rPr>
              <a:t>Delivered by trained staff in a safe environment</a:t>
            </a:r>
          </a:p>
          <a:p>
            <a:pPr marL="1200150" lvl="2" indent="-285750">
              <a:buFont typeface="Arial" panose="020B0604020202020204" pitchFamily="34" charset="0"/>
              <a:buChar char="•"/>
            </a:pPr>
            <a:r>
              <a:rPr lang="en-GB" sz="3200" dirty="0">
                <a:latin typeface="SassoonPrimaryType" pitchFamily="2" charset="0"/>
              </a:rPr>
              <a:t>Prepares children adequately for puberty in a timely way</a:t>
            </a:r>
          </a:p>
          <a:p>
            <a:pPr marL="1200150" lvl="2" indent="-285750">
              <a:buFont typeface="Arial" panose="020B0604020202020204" pitchFamily="34" charset="0"/>
              <a:buChar char="•"/>
            </a:pPr>
            <a:r>
              <a:rPr lang="en-GB" sz="3200" dirty="0">
                <a:latin typeface="SassoonPrimaryType" pitchFamily="2" charset="0"/>
              </a:rPr>
              <a:t>Prepares children for adult life</a:t>
            </a:r>
          </a:p>
          <a:p>
            <a:pPr marL="1200150" lvl="2" indent="-285750">
              <a:buFont typeface="Arial" panose="020B0604020202020204" pitchFamily="34" charset="0"/>
              <a:buChar char="•"/>
            </a:pPr>
            <a:r>
              <a:rPr lang="en-GB" sz="3200" dirty="0">
                <a:latin typeface="SassoonPrimaryType" pitchFamily="2" charset="0"/>
              </a:rPr>
              <a:t>Promotes positive relationships</a:t>
            </a:r>
          </a:p>
          <a:p>
            <a:pPr marL="285750" indent="-285750">
              <a:buFont typeface="Arial" panose="020B0604020202020204" pitchFamily="34" charset="0"/>
              <a:buChar char="•"/>
            </a:pPr>
            <a:endParaRPr lang="en-GB" dirty="0">
              <a:latin typeface="SassoonPrimaryType" pitchFamily="2" charset="0"/>
            </a:endParaRPr>
          </a:p>
        </p:txBody>
      </p:sp>
    </p:spTree>
    <p:extLst>
      <p:ext uri="{BB962C8B-B14F-4D97-AF65-F5344CB8AC3E}">
        <p14:creationId xmlns:p14="http://schemas.microsoft.com/office/powerpoint/2010/main" val="4087024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909637" y="837292"/>
            <a:ext cx="10372725" cy="4678204"/>
          </a:xfrm>
          <a:prstGeom prst="rect">
            <a:avLst/>
          </a:prstGeom>
          <a:noFill/>
        </p:spPr>
        <p:txBody>
          <a:bodyPr wrap="square" rtlCol="0">
            <a:spAutoFit/>
          </a:bodyPr>
          <a:lstStyle/>
          <a:p>
            <a:pPr algn="ctr"/>
            <a:r>
              <a:rPr lang="en-GB" sz="3200" b="1" dirty="0">
                <a:latin typeface="SassoonPrimaryType" pitchFamily="2" charset="0"/>
              </a:rPr>
              <a:t>Recommendations </a:t>
            </a:r>
            <a:r>
              <a:rPr lang="en-GB" sz="3200" b="1" dirty="0" smtClean="0">
                <a:latin typeface="SassoonPrimaryType" pitchFamily="2" charset="0"/>
              </a:rPr>
              <a:t>for changes to the way RHE is taught in schools</a:t>
            </a:r>
            <a:r>
              <a:rPr lang="en-GB" sz="3200" b="1" dirty="0">
                <a:latin typeface="SassoonPrimaryType" pitchFamily="2" charset="0"/>
              </a:rPr>
              <a:t>: </a:t>
            </a:r>
          </a:p>
          <a:p>
            <a:endParaRPr lang="en-GB" dirty="0">
              <a:latin typeface="SassoonPrimaryType" pitchFamily="2" charset="0"/>
            </a:endParaRPr>
          </a:p>
          <a:p>
            <a:pPr marL="285750" indent="-285750">
              <a:buFont typeface="Arial" panose="020B0604020202020204" pitchFamily="34" charset="0"/>
              <a:buChar char="•"/>
            </a:pPr>
            <a:r>
              <a:rPr lang="en-GB" sz="2400" dirty="0">
                <a:latin typeface="SassoonPrimaryType" pitchFamily="2" charset="0"/>
              </a:rPr>
              <a:t>Introduce children to the correct scientific terms to describe body parts in Key Stage 1</a:t>
            </a:r>
          </a:p>
          <a:p>
            <a:pPr marL="285750" indent="-285750">
              <a:buFont typeface="Arial" panose="020B0604020202020204" pitchFamily="34" charset="0"/>
              <a:buChar char="•"/>
            </a:pPr>
            <a:r>
              <a:rPr lang="en-GB" sz="2400" dirty="0">
                <a:latin typeface="SassoonPrimaryType" pitchFamily="2" charset="0"/>
              </a:rPr>
              <a:t>Challenge the use of ‘gay’ as an insult and include work around the makeup of different families</a:t>
            </a:r>
          </a:p>
          <a:p>
            <a:pPr marL="285750" indent="-285750">
              <a:buFont typeface="Arial" panose="020B0604020202020204" pitchFamily="34" charset="0"/>
              <a:buChar char="•"/>
            </a:pPr>
            <a:r>
              <a:rPr lang="en-GB" sz="2400" dirty="0">
                <a:latin typeface="SassoonPrimaryType" pitchFamily="2" charset="0"/>
              </a:rPr>
              <a:t>Explore/ challenge gender roles/ stereotypes</a:t>
            </a:r>
          </a:p>
          <a:p>
            <a:pPr marL="285750" indent="-285750">
              <a:buFont typeface="Arial" panose="020B0604020202020204" pitchFamily="34" charset="0"/>
              <a:buChar char="•"/>
            </a:pPr>
            <a:r>
              <a:rPr lang="en-GB" sz="2400" dirty="0">
                <a:latin typeface="SassoonPrimaryType" pitchFamily="2" charset="0"/>
              </a:rPr>
              <a:t>Begin to explore puberty changes by the age of 8/9</a:t>
            </a:r>
          </a:p>
          <a:p>
            <a:pPr marL="285750" indent="-285750">
              <a:buFont typeface="Arial" panose="020B0604020202020204" pitchFamily="34" charset="0"/>
              <a:buChar char="•"/>
            </a:pPr>
            <a:r>
              <a:rPr lang="en-GB" sz="2400" dirty="0">
                <a:latin typeface="SassoonPrimaryType" pitchFamily="2" charset="0"/>
              </a:rPr>
              <a:t>Deliver </a:t>
            </a:r>
            <a:r>
              <a:rPr lang="en-GB" sz="2400" dirty="0" smtClean="0">
                <a:latin typeface="SassoonPrimaryType" pitchFamily="2" charset="0"/>
              </a:rPr>
              <a:t>RHE </a:t>
            </a:r>
            <a:r>
              <a:rPr lang="en-GB" sz="2400" dirty="0">
                <a:latin typeface="SassoonPrimaryType" pitchFamily="2" charset="0"/>
              </a:rPr>
              <a:t>in a progressive way across the school</a:t>
            </a:r>
          </a:p>
          <a:p>
            <a:pPr marL="285750" indent="-285750">
              <a:buFont typeface="Arial" panose="020B0604020202020204" pitchFamily="34" charset="0"/>
              <a:buChar char="•"/>
            </a:pPr>
            <a:r>
              <a:rPr lang="en-GB" sz="2400" dirty="0">
                <a:latin typeface="SassoonPrimaryType" pitchFamily="2" charset="0"/>
              </a:rPr>
              <a:t>Ensure that children in Year 5 and 6 receive </a:t>
            </a:r>
            <a:r>
              <a:rPr lang="en-GB" sz="2400" dirty="0" smtClean="0">
                <a:latin typeface="SassoonPrimaryType" pitchFamily="2" charset="0"/>
              </a:rPr>
              <a:t>RHE </a:t>
            </a:r>
            <a:r>
              <a:rPr lang="en-GB" sz="2400" dirty="0">
                <a:latin typeface="SassoonPrimaryType" pitchFamily="2" charset="0"/>
              </a:rPr>
              <a:t>input around puberty so that they are prepared as soon as possible for the onset of </a:t>
            </a:r>
            <a:r>
              <a:rPr lang="en-GB" sz="2400" dirty="0" smtClean="0">
                <a:latin typeface="SassoonPrimaryType" pitchFamily="2" charset="0"/>
              </a:rPr>
              <a:t>puberty</a:t>
            </a:r>
            <a:endParaRPr lang="en-GB" sz="2400" dirty="0">
              <a:latin typeface="SassoonPrimaryType" pitchFamily="2" charset="0"/>
            </a:endParaRPr>
          </a:p>
        </p:txBody>
      </p:sp>
    </p:spTree>
    <p:extLst>
      <p:ext uri="{BB962C8B-B14F-4D97-AF65-F5344CB8AC3E}">
        <p14:creationId xmlns:p14="http://schemas.microsoft.com/office/powerpoint/2010/main" val="569624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400050" y="671513"/>
            <a:ext cx="11258550" cy="5262979"/>
          </a:xfrm>
          <a:prstGeom prst="rect">
            <a:avLst/>
          </a:prstGeom>
          <a:noFill/>
        </p:spPr>
        <p:txBody>
          <a:bodyPr wrap="square" rtlCol="0">
            <a:spAutoFit/>
          </a:bodyPr>
          <a:lstStyle/>
          <a:p>
            <a:pPr algn="ctr"/>
            <a:r>
              <a:rPr lang="en-GB" sz="3600" b="1" dirty="0">
                <a:latin typeface="SassoonPrimaryType" pitchFamily="2" charset="0"/>
              </a:rPr>
              <a:t>Your rights as a parent: </a:t>
            </a:r>
          </a:p>
          <a:p>
            <a:endParaRPr lang="en-GB" sz="3600" dirty="0">
              <a:latin typeface="SassoonPrimaryType" pitchFamily="2" charset="0"/>
            </a:endParaRPr>
          </a:p>
          <a:p>
            <a:pPr marL="742950" lvl="1" indent="-285750">
              <a:buFont typeface="Arial" panose="020B0604020202020204" pitchFamily="34" charset="0"/>
              <a:buChar char="•"/>
            </a:pPr>
            <a:r>
              <a:rPr lang="en-GB" sz="2400" dirty="0">
                <a:latin typeface="SassoonPrimaryType" pitchFamily="2" charset="0"/>
              </a:rPr>
              <a:t>To be informed of the </a:t>
            </a:r>
            <a:r>
              <a:rPr lang="en-GB" sz="2400" dirty="0" smtClean="0">
                <a:latin typeface="SassoonPrimaryType" pitchFamily="2" charset="0"/>
              </a:rPr>
              <a:t>RHE </a:t>
            </a:r>
            <a:r>
              <a:rPr lang="en-GB" sz="2400" dirty="0">
                <a:latin typeface="SassoonPrimaryType" pitchFamily="2" charset="0"/>
              </a:rPr>
              <a:t>curriculum and policy</a:t>
            </a:r>
          </a:p>
          <a:p>
            <a:pPr marL="742950" lvl="1" indent="-285750">
              <a:buFont typeface="Arial" panose="020B0604020202020204" pitchFamily="34" charset="0"/>
              <a:buChar char="•"/>
            </a:pPr>
            <a:r>
              <a:rPr lang="en-GB" sz="2400" dirty="0">
                <a:latin typeface="SassoonPrimaryType" pitchFamily="2" charset="0"/>
              </a:rPr>
              <a:t>To be consulted about changes to </a:t>
            </a:r>
            <a:r>
              <a:rPr lang="en-GB" sz="2400" dirty="0" smtClean="0">
                <a:latin typeface="SassoonPrimaryType" pitchFamily="2" charset="0"/>
              </a:rPr>
              <a:t>these</a:t>
            </a:r>
          </a:p>
          <a:p>
            <a:pPr marL="742950" lvl="1" indent="-285750">
              <a:buFont typeface="Arial" panose="020B0604020202020204" pitchFamily="34" charset="0"/>
              <a:buChar char="•"/>
            </a:pPr>
            <a:endParaRPr lang="en-US" sz="2400" dirty="0">
              <a:latin typeface="SassoonPrimaryType" pitchFamily="2" charset="0"/>
            </a:endParaRPr>
          </a:p>
          <a:p>
            <a:pPr marL="742950" lvl="1" indent="-285750">
              <a:buFont typeface="Arial" panose="020B0604020202020204" pitchFamily="34" charset="0"/>
              <a:buChar char="•"/>
            </a:pPr>
            <a:r>
              <a:rPr lang="en-US" sz="2400" dirty="0" smtClean="0">
                <a:latin typeface="SassoonPrimaryType" pitchFamily="2" charset="0"/>
              </a:rPr>
              <a:t>Relationships Education is a statutory part of the curriculum for primary aged children.  Parents </a:t>
            </a:r>
            <a:r>
              <a:rPr lang="en-US" sz="2400" b="1" dirty="0" smtClean="0">
                <a:latin typeface="SassoonPrimaryType" pitchFamily="2" charset="0"/>
              </a:rPr>
              <a:t>do not</a:t>
            </a:r>
            <a:r>
              <a:rPr lang="en-US" sz="2400" dirty="0" smtClean="0">
                <a:latin typeface="SassoonPrimaryType" pitchFamily="2" charset="0"/>
              </a:rPr>
              <a:t> have the right to withdraw from these lessons.</a:t>
            </a:r>
          </a:p>
          <a:p>
            <a:pPr marL="742950" lvl="1" indent="-285750">
              <a:buFont typeface="Arial" panose="020B0604020202020204" pitchFamily="34" charset="0"/>
              <a:buChar char="•"/>
            </a:pPr>
            <a:r>
              <a:rPr lang="en-US" sz="2400" dirty="0" smtClean="0">
                <a:latin typeface="SassoonPrimaryType" pitchFamily="2" charset="0"/>
              </a:rPr>
              <a:t>Health education is statutory.  Parents </a:t>
            </a:r>
            <a:r>
              <a:rPr lang="en-US" sz="2400" b="1" dirty="0" smtClean="0">
                <a:latin typeface="SassoonPrimaryType" pitchFamily="2" charset="0"/>
              </a:rPr>
              <a:t>do not </a:t>
            </a:r>
            <a:r>
              <a:rPr lang="en-US" sz="2400" dirty="0" smtClean="0">
                <a:latin typeface="SassoonPrimaryType" pitchFamily="2" charset="0"/>
              </a:rPr>
              <a:t>have the right to withdraw from these lessons.</a:t>
            </a:r>
          </a:p>
          <a:p>
            <a:pPr marL="742950" lvl="1" indent="-285750">
              <a:buFont typeface="Arial" panose="020B0604020202020204" pitchFamily="34" charset="0"/>
              <a:buChar char="•"/>
            </a:pPr>
            <a:r>
              <a:rPr lang="en-US" sz="2400" dirty="0" smtClean="0">
                <a:latin typeface="SassoonPrimaryType" pitchFamily="2" charset="0"/>
              </a:rPr>
              <a:t>Sex education is not statutory.  Parents do have the right to withdraw their children from these lessons.  However, our school will not be covering sex education so this will not be applicable.</a:t>
            </a:r>
            <a:endParaRPr lang="en-GB" sz="2400" dirty="0">
              <a:latin typeface="SassoonPrimaryType" pitchFamily="2" charset="0"/>
            </a:endParaRPr>
          </a:p>
        </p:txBody>
      </p:sp>
    </p:spTree>
    <p:extLst>
      <p:ext uri="{BB962C8B-B14F-4D97-AF65-F5344CB8AC3E}">
        <p14:creationId xmlns:p14="http://schemas.microsoft.com/office/powerpoint/2010/main" val="168434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800100" y="400050"/>
            <a:ext cx="10844213" cy="6093976"/>
          </a:xfrm>
          <a:prstGeom prst="rect">
            <a:avLst/>
          </a:prstGeom>
          <a:noFill/>
        </p:spPr>
        <p:txBody>
          <a:bodyPr wrap="square" rtlCol="0">
            <a:spAutoFit/>
          </a:bodyPr>
          <a:lstStyle/>
          <a:p>
            <a:pPr algn="ctr"/>
            <a:r>
              <a:rPr lang="en-GB" sz="3200" b="1" dirty="0">
                <a:latin typeface="SassoonPrimaryType" pitchFamily="2" charset="0"/>
              </a:rPr>
              <a:t>Summary </a:t>
            </a:r>
          </a:p>
          <a:p>
            <a:endParaRPr lang="en-GB" dirty="0">
              <a:latin typeface="SassoonPrimaryType" pitchFamily="2" charset="0"/>
            </a:endParaRPr>
          </a:p>
          <a:p>
            <a:pPr marL="285750" indent="-285750">
              <a:buFont typeface="Arial" panose="020B0604020202020204" pitchFamily="34" charset="0"/>
              <a:buChar char="•"/>
            </a:pPr>
            <a:r>
              <a:rPr lang="en-GB" sz="2000" dirty="0">
                <a:latin typeface="SassoonPrimaryType" pitchFamily="2" charset="0"/>
              </a:rPr>
              <a:t>Parents have the right to withdraw children from Sex Education lessons at Primary School that go </a:t>
            </a:r>
            <a:r>
              <a:rPr lang="en-GB" sz="2000" b="1" dirty="0">
                <a:latin typeface="SassoonPrimaryType" pitchFamily="2" charset="0"/>
              </a:rPr>
              <a:t>beyond</a:t>
            </a:r>
            <a:r>
              <a:rPr lang="en-GB" sz="2000" dirty="0">
                <a:latin typeface="SassoonPrimaryType" pitchFamily="2" charset="0"/>
              </a:rPr>
              <a:t> the content in the Science National Curriculum. </a:t>
            </a:r>
            <a:r>
              <a:rPr lang="en-GB" sz="2000" dirty="0" smtClean="0">
                <a:latin typeface="SassoonPrimaryType" pitchFamily="2" charset="0"/>
              </a:rPr>
              <a:t>This will not be applicable at Stanley St. Andrew’s as sex education lessons will not be taught.</a:t>
            </a:r>
            <a:endParaRPr lang="en-GB" sz="2000" dirty="0">
              <a:latin typeface="SassoonPrimaryType" pitchFamily="2" charset="0"/>
            </a:endParaRPr>
          </a:p>
          <a:p>
            <a:pPr marL="285750" indent="-285750">
              <a:buFont typeface="Arial" panose="020B0604020202020204" pitchFamily="34" charset="0"/>
              <a:buChar char="•"/>
            </a:pPr>
            <a:r>
              <a:rPr lang="en-GB" sz="2000" dirty="0">
                <a:latin typeface="SassoonPrimaryType" pitchFamily="2" charset="0"/>
              </a:rPr>
              <a:t>Topics covered related and linked to the Science Curriculum are statutory and not optional to teach. This is as follows:  </a:t>
            </a:r>
          </a:p>
          <a:p>
            <a:pPr marL="1200150" lvl="2" indent="-285750">
              <a:buFont typeface="Arial" panose="020B0604020202020204" pitchFamily="34" charset="0"/>
              <a:buChar char="•"/>
            </a:pPr>
            <a:r>
              <a:rPr lang="en-GB" sz="2000" dirty="0">
                <a:latin typeface="SassoonPrimaryType" pitchFamily="2" charset="0"/>
              </a:rPr>
              <a:t>In Key Stage 1, children learn that animals, including humans, have offspring that grow into adults. They should be introduced to the concepts of reproduction and growth but not how reproduction occurs. </a:t>
            </a:r>
          </a:p>
          <a:p>
            <a:pPr marL="1200150" lvl="2" indent="-285750">
              <a:buFont typeface="Arial" panose="020B0604020202020204" pitchFamily="34" charset="0"/>
              <a:buChar char="•"/>
            </a:pPr>
            <a:r>
              <a:rPr lang="en-GB" sz="2000" dirty="0">
                <a:latin typeface="SassoonPrimaryType" pitchFamily="2" charset="0"/>
              </a:rPr>
              <a:t>In  Upper Key Stage 2 (Year 5/6), children are taught about the life cycles of humans and animals, including reproduction. They also learn about the change that happen in humans from birth to old age. This includes learning about what happens in puberty. </a:t>
            </a:r>
          </a:p>
          <a:p>
            <a:pPr marL="285750" indent="-285750">
              <a:buFont typeface="Arial" panose="020B0604020202020204" pitchFamily="34" charset="0"/>
              <a:buChar char="•"/>
            </a:pPr>
            <a:r>
              <a:rPr lang="en-GB" sz="2000" dirty="0" smtClean="0">
                <a:latin typeface="SassoonPrimaryType" pitchFamily="2" charset="0"/>
              </a:rPr>
              <a:t>Schools </a:t>
            </a:r>
            <a:r>
              <a:rPr lang="en-GB" sz="2000" dirty="0">
                <a:latin typeface="SassoonPrimaryType" pitchFamily="2" charset="0"/>
              </a:rPr>
              <a:t>have the right and obligation to teach </a:t>
            </a:r>
            <a:r>
              <a:rPr lang="en-GB" sz="2000" dirty="0" smtClean="0">
                <a:latin typeface="SassoonPrimaryType" pitchFamily="2" charset="0"/>
              </a:rPr>
              <a:t>RHE topics </a:t>
            </a:r>
            <a:r>
              <a:rPr lang="en-GB" sz="2000" dirty="0">
                <a:latin typeface="SassoonPrimaryType" pitchFamily="2" charset="0"/>
              </a:rPr>
              <a:t>to prepare children for life when they leave school.</a:t>
            </a:r>
          </a:p>
          <a:p>
            <a:pPr marL="285750" indent="-285750">
              <a:buFont typeface="Arial" panose="020B0604020202020204" pitchFamily="34" charset="0"/>
              <a:buChar char="•"/>
            </a:pPr>
            <a:r>
              <a:rPr lang="en-GB" sz="2000" dirty="0">
                <a:latin typeface="SassoonPrimaryType" pitchFamily="2" charset="0"/>
              </a:rPr>
              <a:t>The curriculum on Relationships and </a:t>
            </a:r>
            <a:r>
              <a:rPr lang="en-GB" sz="2000" dirty="0" smtClean="0">
                <a:latin typeface="SassoonPrimaryType" pitchFamily="2" charset="0"/>
              </a:rPr>
              <a:t>Health </a:t>
            </a:r>
            <a:r>
              <a:rPr lang="en-GB" sz="2000" dirty="0" smtClean="0">
                <a:latin typeface="SassoonPrimaryType" pitchFamily="2" charset="0"/>
              </a:rPr>
              <a:t>Education </a:t>
            </a:r>
            <a:r>
              <a:rPr lang="en-GB" sz="2000" dirty="0">
                <a:latin typeface="SassoonPrimaryType" pitchFamily="2" charset="0"/>
              </a:rPr>
              <a:t>should complement, and be supported by, the school’s wider policies on Behaviour, bullying and safeguarding (PSHE; </a:t>
            </a:r>
            <a:r>
              <a:rPr lang="en-GB" sz="2000" dirty="0" smtClean="0">
                <a:latin typeface="SassoonPrimaryType" pitchFamily="2" charset="0"/>
              </a:rPr>
              <a:t>E-Safety </a:t>
            </a:r>
            <a:r>
              <a:rPr lang="en-GB" sz="2000" dirty="0" err="1" smtClean="0">
                <a:latin typeface="SassoonPrimaryType" pitchFamily="2" charset="0"/>
              </a:rPr>
              <a:t>etc</a:t>
            </a:r>
            <a:r>
              <a:rPr lang="en-GB" sz="2000" dirty="0">
                <a:latin typeface="SassoonPrimaryType" pitchFamily="2" charset="0"/>
              </a:rPr>
              <a:t>). </a:t>
            </a:r>
          </a:p>
        </p:txBody>
      </p:sp>
    </p:spTree>
    <p:extLst>
      <p:ext uri="{BB962C8B-B14F-4D97-AF65-F5344CB8AC3E}">
        <p14:creationId xmlns:p14="http://schemas.microsoft.com/office/powerpoint/2010/main" val="204509615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4D892544764E04AAC69AB79981132DF" ma:contentTypeVersion="14" ma:contentTypeDescription="Create a new document." ma:contentTypeScope="" ma:versionID="259e407cf23c2af97d0fb23c44c784d3">
  <xsd:schema xmlns:xsd="http://www.w3.org/2001/XMLSchema" xmlns:xs="http://www.w3.org/2001/XMLSchema" xmlns:p="http://schemas.microsoft.com/office/2006/metadata/properties" xmlns:ns3="4b59d11e-8f81-43a8-a6c8-51b5d2a1fcf6" xmlns:ns4="3e3782a9-d035-48a1-b1b2-d3f27f57decd" targetNamespace="http://schemas.microsoft.com/office/2006/metadata/properties" ma:root="true" ma:fieldsID="b1474417b521dabe74a261967d64ff72" ns3:_="" ns4:_="">
    <xsd:import namespace="4b59d11e-8f81-43a8-a6c8-51b5d2a1fcf6"/>
    <xsd:import namespace="3e3782a9-d035-48a1-b1b2-d3f27f57dec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59d11e-8f81-43a8-a6c8-51b5d2a1fcf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3782a9-d035-48a1-b1b2-d3f27f57dec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4B28EE-3E7C-4B28-91FD-81B5B6201035}">
  <ds:schemaRefs>
    <ds:schemaRef ds:uri="http://schemas.microsoft.com/sharepoint/v3/contenttype/forms"/>
  </ds:schemaRefs>
</ds:datastoreItem>
</file>

<file path=customXml/itemProps2.xml><?xml version="1.0" encoding="utf-8"?>
<ds:datastoreItem xmlns:ds="http://schemas.openxmlformats.org/officeDocument/2006/customXml" ds:itemID="{57153847-DA9E-4FD8-9D29-3A3AF34CDB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59d11e-8f81-43a8-a6c8-51b5d2a1fcf6"/>
    <ds:schemaRef ds:uri="3e3782a9-d035-48a1-b1b2-d3f27f57de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8BEA16A-2817-4C8F-90A4-B6960A7BCC20}">
  <ds:schemaRefs>
    <ds:schemaRef ds:uri="4b59d11e-8f81-43a8-a6c8-51b5d2a1fcf6"/>
    <ds:schemaRef ds:uri="http://schemas.microsoft.com/office/2006/documentManagement/types"/>
    <ds:schemaRef ds:uri="http://purl.org/dc/terms/"/>
    <ds:schemaRef ds:uri="http://purl.org/dc/dcmitype/"/>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3e3782a9-d035-48a1-b1b2-d3f27f57dec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TM16401371[[fn=Atlas]]</Template>
  <TotalTime>843</TotalTime>
  <Words>782</Words>
  <Application>Microsoft Office PowerPoint</Application>
  <PresentationFormat>Widescreen</PresentationFormat>
  <Paragraphs>79</Paragraphs>
  <Slides>10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Century Gothic</vt:lpstr>
      <vt:lpstr>Comic Sans MS</vt:lpstr>
      <vt:lpstr>SassoonPrimaryType</vt:lpstr>
      <vt:lpstr>Times New Roman</vt:lpstr>
      <vt:lpstr>Wingdings</vt:lpstr>
      <vt:lpstr>Wingdings 3</vt:lpstr>
      <vt:lpstr>Slice</vt:lpstr>
      <vt:lpstr>     Stanley St Andrew’s  Church of England  Primary school  Relationships AND HEALTH Education</vt:lpstr>
      <vt:lpstr>PowerPoint Presentation</vt:lpstr>
      <vt:lpstr>What are the new KS 1 &amp; 2 statutory requirements? </vt:lpstr>
      <vt:lpstr>What does the new statutory guidance cover? </vt:lpstr>
      <vt:lpstr>Science Curriculum </vt:lpstr>
      <vt:lpstr>PowerPoint Presentation</vt:lpstr>
      <vt:lpstr>PowerPoint Presentation</vt:lpstr>
      <vt:lpstr>PowerPoint Presentation</vt:lpstr>
      <vt:lpstr>PowerPoint Presentation</vt:lpstr>
      <vt:lpstr>PowerPoint Presentation</vt:lpstr>
    </vt:vector>
  </TitlesOfParts>
  <Company>Drift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veronica.stoodley</dc:creator>
  <cp:lastModifiedBy>Gemma Rowles</cp:lastModifiedBy>
  <cp:revision>44</cp:revision>
  <dcterms:created xsi:type="dcterms:W3CDTF">2020-05-05T09:28:48Z</dcterms:created>
  <dcterms:modified xsi:type="dcterms:W3CDTF">2021-09-02T09:19:26Z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0x01010044D892544764E04AAC69AB79981132DF</vt:lpwstr>
  </property>
</Properties>
</file>