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38" r:id="rId4"/>
    <p:sldMasterId id="2147483750" r:id="rId5"/>
    <p:sldMasterId id="2147483753" r:id="rId6"/>
  </p:sldMasterIdLst>
  <p:notesMasterIdLst>
    <p:notesMasterId r:id="rId46"/>
  </p:notesMasterIdLst>
  <p:sldIdLst>
    <p:sldId id="256" r:id="rId7"/>
    <p:sldId id="301" r:id="rId8"/>
    <p:sldId id="332" r:id="rId9"/>
    <p:sldId id="333" r:id="rId10"/>
    <p:sldId id="371" r:id="rId11"/>
    <p:sldId id="275" r:id="rId12"/>
    <p:sldId id="282" r:id="rId13"/>
    <p:sldId id="852" r:id="rId14"/>
    <p:sldId id="820" r:id="rId15"/>
    <p:sldId id="859" r:id="rId16"/>
    <p:sldId id="860" r:id="rId17"/>
    <p:sldId id="861" r:id="rId18"/>
    <p:sldId id="862" r:id="rId19"/>
    <p:sldId id="822" r:id="rId20"/>
    <p:sldId id="823" r:id="rId21"/>
    <p:sldId id="829" r:id="rId22"/>
    <p:sldId id="831" r:id="rId23"/>
    <p:sldId id="843" r:id="rId24"/>
    <p:sldId id="832" r:id="rId25"/>
    <p:sldId id="839" r:id="rId26"/>
    <p:sldId id="288" r:id="rId27"/>
    <p:sldId id="853" r:id="rId28"/>
    <p:sldId id="854" r:id="rId29"/>
    <p:sldId id="855" r:id="rId30"/>
    <p:sldId id="857" r:id="rId31"/>
    <p:sldId id="262" r:id="rId32"/>
    <p:sldId id="265" r:id="rId33"/>
    <p:sldId id="279" r:id="rId34"/>
    <p:sldId id="268" r:id="rId35"/>
    <p:sldId id="269" r:id="rId36"/>
    <p:sldId id="847" r:id="rId37"/>
    <p:sldId id="848" r:id="rId38"/>
    <p:sldId id="271" r:id="rId39"/>
    <p:sldId id="272" r:id="rId40"/>
    <p:sldId id="274" r:id="rId41"/>
    <p:sldId id="849" r:id="rId42"/>
    <p:sldId id="277" r:id="rId43"/>
    <p:sldId id="278" r:id="rId44"/>
    <p:sldId id="863"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FF"/>
    <a:srgbClr val="E6FEEB"/>
    <a:srgbClr val="D0F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3483D-80D2-46C8-AE19-E7FA408E3F75}" v="40" dt="2022-10-12T08:30:07.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8" d="100"/>
          <a:sy n="68" d="100"/>
        </p:scale>
        <p:origin x="810" y="60"/>
      </p:cViewPr>
      <p:guideLst>
        <p:guide orient="horz" pos="2160"/>
        <p:guide pos="3840"/>
      </p:guideLst>
    </p:cSldViewPr>
  </p:slideViewPr>
  <p:notesTextViewPr>
    <p:cViewPr>
      <p:scale>
        <a:sx n="1" d="1"/>
        <a:sy n="1" d="1"/>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983459-1537-461E-8E35-03E8279C03C9}" type="datetimeFigureOut">
              <a:rPr lang="en-GB" smtClean="0"/>
              <a:t>17/02/2023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653A42-B645-49A0-B043-4C3A87488D71}" type="slidenum">
              <a:rPr lang="en-GB" smtClean="0"/>
              <a:t>‹#›</a:t>
            </a:fld>
            <a:endParaRPr lang="en-GB"/>
          </a:p>
        </p:txBody>
      </p:sp>
    </p:spTree>
    <p:extLst>
      <p:ext uri="{BB962C8B-B14F-4D97-AF65-F5344CB8AC3E}">
        <p14:creationId xmlns:p14="http://schemas.microsoft.com/office/powerpoint/2010/main" val="111286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653A42-B645-49A0-B043-4C3A87488D71}" type="slidenum">
              <a:rPr lang="en-GB" smtClean="0"/>
              <a:t>2</a:t>
            </a:fld>
            <a:endParaRPr lang="en-GB" dirty="0"/>
          </a:p>
        </p:txBody>
      </p:sp>
    </p:spTree>
    <p:extLst>
      <p:ext uri="{BB962C8B-B14F-4D97-AF65-F5344CB8AC3E}">
        <p14:creationId xmlns:p14="http://schemas.microsoft.com/office/powerpoint/2010/main" val="113284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48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9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42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41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1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fld id="{63653A42-B645-49A0-B043-4C3A87488D71}" type="slidenum">
              <a:rPr lang="en-GB" smtClean="0"/>
              <a:t>3</a:t>
            </a:fld>
            <a:endParaRPr lang="en-GB" dirty="0"/>
          </a:p>
        </p:txBody>
      </p:sp>
    </p:spTree>
    <p:extLst>
      <p:ext uri="{BB962C8B-B14F-4D97-AF65-F5344CB8AC3E}">
        <p14:creationId xmlns:p14="http://schemas.microsoft.com/office/powerpoint/2010/main" val="53717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want to achieve with each child when the children start in Reception in terms of reading. Thinking about their journey from Reception to Year 6 and beyond.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53A42-B645-49A0-B043-4C3A87488D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1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5</a:t>
            </a:fld>
            <a:endParaRPr lang="en-GB" dirty="0"/>
          </a:p>
        </p:txBody>
      </p:sp>
    </p:spTree>
    <p:extLst>
      <p:ext uri="{BB962C8B-B14F-4D97-AF65-F5344CB8AC3E}">
        <p14:creationId xmlns:p14="http://schemas.microsoft.com/office/powerpoint/2010/main" val="217281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Phonics is a process of teaching children to correlate its individual sound (phoneme) with its corresponding letter or letter group (grapheme). It teaches children how to decode letters into their respective sounds.  A skill which is essential for children to read unfamiliar words by themselves. Keep in mind that most words are unfamiliar to early readers in print, even if they have spoken knowledge of the word.</a:t>
            </a:r>
          </a:p>
        </p:txBody>
      </p:sp>
      <p:sp>
        <p:nvSpPr>
          <p:cNvPr id="4" name="Slide Number Placeholder 3"/>
          <p:cNvSpPr>
            <a:spLocks noGrp="1"/>
          </p:cNvSpPr>
          <p:nvPr>
            <p:ph type="sldNum" sz="quarter" idx="5"/>
          </p:nvPr>
        </p:nvSpPr>
        <p:spPr/>
        <p:txBody>
          <a:bodyPr/>
          <a:lstStyle/>
          <a:p>
            <a:fld id="{63653A42-B645-49A0-B043-4C3A87488D71}" type="slidenum">
              <a:rPr lang="en-GB" smtClean="0"/>
              <a:t>9</a:t>
            </a:fld>
            <a:endParaRPr lang="en-GB" dirty="0"/>
          </a:p>
        </p:txBody>
      </p:sp>
    </p:spTree>
    <p:extLst>
      <p:ext uri="{BB962C8B-B14F-4D97-AF65-F5344CB8AC3E}">
        <p14:creationId xmlns:p14="http://schemas.microsoft.com/office/powerpoint/2010/main" val="82558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02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3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0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6C049F-6561-4A49-8E16-C45C3E5A1D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6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240B-FD23-45AF-AB8D-4DD475414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997DF9-7D3D-497C-B841-BEF3992F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BE96B-9C3C-4C07-BBC3-98EB996A4E2F}"/>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5" name="Footer Placeholder 4">
            <a:extLst>
              <a:ext uri="{FF2B5EF4-FFF2-40B4-BE49-F238E27FC236}">
                <a16:creationId xmlns:a16="http://schemas.microsoft.com/office/drawing/2014/main" id="{8DB538AB-33FA-40DA-AA21-4031A1C8E1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94555-CA6D-4F72-B68A-0009728C71E7}"/>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360515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8541-1DF4-4F6D-A2AD-2DDCC0B6B8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D4018-1EED-4D93-B515-D303CB90C8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FA5C5-03BF-4F43-9853-70B7CF9D8705}"/>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5" name="Footer Placeholder 4">
            <a:extLst>
              <a:ext uri="{FF2B5EF4-FFF2-40B4-BE49-F238E27FC236}">
                <a16:creationId xmlns:a16="http://schemas.microsoft.com/office/drawing/2014/main" id="{D87AE948-2444-4901-84BA-9345087F3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B56D-0812-4DD2-AD61-04A0F8776811}"/>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77227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80523-3E10-4F02-821C-BB53257912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088D-914F-4354-B331-CEE0A8095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3D10D-DE05-4444-B1C8-943942D3E488}"/>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5" name="Footer Placeholder 4">
            <a:extLst>
              <a:ext uri="{FF2B5EF4-FFF2-40B4-BE49-F238E27FC236}">
                <a16:creationId xmlns:a16="http://schemas.microsoft.com/office/drawing/2014/main" id="{7F05FEE6-DEAC-46AF-83EE-CACBCA828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2E1B3-F7D3-4710-9250-4656906DA99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26036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0080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02363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93ACF-BF88-4C15-99D0-FF8560A0989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032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E93ACF-BF88-4C15-99D0-FF8560A0989C}"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1402235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E93ACF-BF88-4C15-99D0-FF8560A0989C}"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9592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E93ACF-BF88-4C15-99D0-FF8560A0989C}"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5369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93ACF-BF88-4C15-99D0-FF8560A0989C}"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33703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26452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A46D-1F86-41B6-BD69-200C9274A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5A759-E096-4D42-B676-22CDEBA97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3CA292-CC22-4796-8B70-59B766C1E51B}"/>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5" name="Footer Placeholder 4">
            <a:extLst>
              <a:ext uri="{FF2B5EF4-FFF2-40B4-BE49-F238E27FC236}">
                <a16:creationId xmlns:a16="http://schemas.microsoft.com/office/drawing/2014/main" id="{06EA5C54-41D1-4BFE-BAB7-DEAB8BEF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B655A-02C5-4939-B701-3200B37D7E0B}"/>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21252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E93ACF-BF88-4C15-99D0-FF8560A0989C}"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16943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432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E93ACF-BF88-4C15-99D0-FF8560A0989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19C10-05D5-45F9-B5C3-FB9F8BBCA545}" type="slidenum">
              <a:rPr lang="en-GB" smtClean="0"/>
              <a:t>‹#›</a:t>
            </a:fld>
            <a:endParaRPr lang="en-GB"/>
          </a:p>
        </p:txBody>
      </p:sp>
    </p:spTree>
    <p:extLst>
      <p:ext uri="{BB962C8B-B14F-4D97-AF65-F5344CB8AC3E}">
        <p14:creationId xmlns:p14="http://schemas.microsoft.com/office/powerpoint/2010/main" val="2581138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4EC84-7431-499D-91E6-1C455E99AA6E}"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05462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256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4EC84-7431-499D-91E6-1C455E99AA6E}"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53248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4EC84-7431-499D-91E6-1C455E99AA6E}"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35503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4EC84-7431-499D-91E6-1C455E99AA6E}"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373750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E4EC84-7431-499D-91E6-1C455E99AA6E}"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602069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4EC84-7431-499D-91E6-1C455E99AA6E}"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323549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8838-FCDE-42D5-9195-0A64DB44B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79D75-6FF6-406A-921C-AB039DB3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4D1F6-0F8D-4CCF-8E15-0E8FE55BA80A}"/>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5" name="Footer Placeholder 4">
            <a:extLst>
              <a:ext uri="{FF2B5EF4-FFF2-40B4-BE49-F238E27FC236}">
                <a16:creationId xmlns:a16="http://schemas.microsoft.com/office/drawing/2014/main" id="{15AC728B-51C5-4A86-BA79-9B0D3EBE5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F9CEE-BDDE-4E21-AFDD-DD153003A790}"/>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0379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6569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4EC84-7431-499D-91E6-1C455E99AA6E}"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1491979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879714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4EC84-7431-499D-91E6-1C455E99AA6E}"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7B7E-510B-41D0-AD49-A5166C2B4E9C}" type="slidenum">
              <a:rPr lang="en-US" smtClean="0"/>
              <a:t>‹#›</a:t>
            </a:fld>
            <a:endParaRPr lang="en-US"/>
          </a:p>
        </p:txBody>
      </p:sp>
    </p:spTree>
    <p:extLst>
      <p:ext uri="{BB962C8B-B14F-4D97-AF65-F5344CB8AC3E}">
        <p14:creationId xmlns:p14="http://schemas.microsoft.com/office/powerpoint/2010/main" val="2173824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85002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571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604206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FDE5AEB-9F46-479D-A130-6465D77CA58C}"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9" name="Content Placeholder 8"/>
          <p:cNvSpPr>
            <a:spLocks noGrp="1"/>
          </p:cNvSpPr>
          <p:nvPr>
            <p:ph sz="quarter" idx="13"/>
          </p:nvPr>
        </p:nvSpPr>
        <p:spPr>
          <a:xfrm>
            <a:off x="902207"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50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E5AEB-9F46-479D-A130-6465D77CA58C}"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408409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E5AEB-9F46-479D-A130-6465D77CA58C}"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528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097-59B1-4AD6-BEC8-78C5EA1B2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FDE06D-03C5-4E95-87EF-2AEAA361E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70B03E-4132-49E7-96F0-39CA28B1F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01A612-C31E-4802-8B0D-32465835EE1B}"/>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6" name="Footer Placeholder 5">
            <a:extLst>
              <a:ext uri="{FF2B5EF4-FFF2-40B4-BE49-F238E27FC236}">
                <a16:creationId xmlns:a16="http://schemas.microsoft.com/office/drawing/2014/main" id="{72FE5316-1944-4683-822A-B9143B8C0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ADF4-9E51-42EC-81B1-D5266378645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030825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Date Placeholder 1"/>
          <p:cNvSpPr>
            <a:spLocks noGrp="1"/>
          </p:cNvSpPr>
          <p:nvPr>
            <p:ph type="dt" sz="half" idx="10"/>
          </p:nvPr>
        </p:nvSpPr>
        <p:spPr/>
        <p:txBody>
          <a:bodyPr/>
          <a:lstStyle/>
          <a:p>
            <a:fld id="{7FDE5AEB-9F46-479D-A130-6465D77CA58C}"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780584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7FDE5AEB-9F46-479D-A130-6465D77CA58C}"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92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DE5AEB-9F46-479D-A130-6465D77CA58C}"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2875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5AEB-9F46-479D-A130-6465D77CA58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820182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7FDE5AEB-9F46-479D-A130-6465D77CA58C}"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680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6452" y="104675"/>
            <a:ext cx="1179086" cy="958007"/>
          </a:xfrm>
          <a:prstGeom prst="rect">
            <a:avLst/>
          </a:prstGeom>
        </p:spPr>
      </p:pic>
      <p:sp>
        <p:nvSpPr>
          <p:cNvPr id="4" name="TextBox 3"/>
          <p:cNvSpPr txBox="1"/>
          <p:nvPr userDrawn="1"/>
        </p:nvSpPr>
        <p:spPr>
          <a:xfrm>
            <a:off x="9902835" y="6520172"/>
            <a:ext cx="3046318" cy="276999"/>
          </a:xfrm>
          <a:prstGeom prst="rect">
            <a:avLst/>
          </a:prstGeom>
          <a:noFill/>
        </p:spPr>
        <p:txBody>
          <a:bodyPr wrap="square" rtlCol="0">
            <a:spAutoFit/>
          </a:bodyPr>
          <a:lstStyle/>
          <a:p>
            <a:r>
              <a:rPr lang="en-GB" sz="1200" dirty="0"/>
              <a:t>© White</a:t>
            </a:r>
            <a:r>
              <a:rPr lang="en-GB" sz="1200" baseline="0" dirty="0"/>
              <a:t> Rose Maths 2019</a:t>
            </a:r>
            <a:endParaRPr lang="en-GB" sz="1200" dirty="0"/>
          </a:p>
        </p:txBody>
      </p:sp>
    </p:spTree>
    <p:extLst>
      <p:ext uri="{BB962C8B-B14F-4D97-AF65-F5344CB8AC3E}">
        <p14:creationId xmlns:p14="http://schemas.microsoft.com/office/powerpoint/2010/main" val="1092456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spTree>
    <p:extLst>
      <p:ext uri="{BB962C8B-B14F-4D97-AF65-F5344CB8AC3E}">
        <p14:creationId xmlns:p14="http://schemas.microsoft.com/office/powerpoint/2010/main" val="3446694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813481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2084829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A65ADE-5277-3F4C-8E15-E0D760B83DD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347378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80F2-07E4-48B0-B408-4CF8F6AD65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95429-24DC-48CD-8DD7-E5DC0BF0B6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AB0D2-343C-47A3-8F68-A0103D740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B53DE8-52B8-472B-9E55-E6AFC3510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B18A4-D5DE-4029-8FEA-F9886F36C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08D40D-18E0-4F7A-A28A-E0BE7857B749}"/>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8" name="Footer Placeholder 7">
            <a:extLst>
              <a:ext uri="{FF2B5EF4-FFF2-40B4-BE49-F238E27FC236}">
                <a16:creationId xmlns:a16="http://schemas.microsoft.com/office/drawing/2014/main" id="{887638AD-CA03-4437-9C33-B711A203F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2CF25-CBDB-411D-8AAE-1A64EEBCF803}"/>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693284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A65ADE-5277-3F4C-8E15-E0D760B83DD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5595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6"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A65ADE-5277-3F4C-8E15-E0D760B83DD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535530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A65ADE-5277-3F4C-8E15-E0D760B83DD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27783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65ADE-5277-3F4C-8E15-E0D760B83DD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407887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049675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A65ADE-5277-3F4C-8E15-E0D760B83DD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247221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4180859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A65ADE-5277-3F4C-8E15-E0D760B83DD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CA904-F7CD-A04A-B026-4204DA28AF73}" type="slidenum">
              <a:rPr lang="en-US" smtClean="0"/>
              <a:t>‹#›</a:t>
            </a:fld>
            <a:endParaRPr lang="en-US"/>
          </a:p>
        </p:txBody>
      </p:sp>
    </p:spTree>
    <p:extLst>
      <p:ext uri="{BB962C8B-B14F-4D97-AF65-F5344CB8AC3E}">
        <p14:creationId xmlns:p14="http://schemas.microsoft.com/office/powerpoint/2010/main" val="137053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8C7B-2FA9-4FF6-9AB1-430684F6BB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35CDD-3DDC-4911-80A9-0D94A89AF86A}"/>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4" name="Footer Placeholder 3">
            <a:extLst>
              <a:ext uri="{FF2B5EF4-FFF2-40B4-BE49-F238E27FC236}">
                <a16:creationId xmlns:a16="http://schemas.microsoft.com/office/drawing/2014/main" id="{4389A99B-5F08-4A9D-85C1-C6B76026E8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25AD9-927E-4C00-BA04-6A3A2061AA0C}"/>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280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E5AD-A86F-4582-9921-DC6C54D2CF5A}"/>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3" name="Footer Placeholder 2">
            <a:extLst>
              <a:ext uri="{FF2B5EF4-FFF2-40B4-BE49-F238E27FC236}">
                <a16:creationId xmlns:a16="http://schemas.microsoft.com/office/drawing/2014/main" id="{E17B3BDA-6EA6-400B-9304-7F8A9230C2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DA6965-D8D4-4BD6-9FDE-E190624BD135}"/>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95864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0F8C-A77D-40C1-A771-CAFD7DFD2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F9F2A1-CA12-468F-8BA2-CC1188F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2327E-D431-4F46-AE81-409FA5C0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5BB31-9A48-486C-A7B3-1B4540729B23}"/>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6" name="Footer Placeholder 5">
            <a:extLst>
              <a:ext uri="{FF2B5EF4-FFF2-40B4-BE49-F238E27FC236}">
                <a16:creationId xmlns:a16="http://schemas.microsoft.com/office/drawing/2014/main" id="{6C206E78-4F10-4313-9311-47D5E45D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7A3A-C091-4531-94BF-330928C41444}"/>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237213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474E-1918-4533-9F90-D62D1AD5E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48B202-C132-4474-B522-3B13D1F0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73FD96-1A26-4AD3-9635-DBEAACDF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89B80-A644-47DD-8D0C-7013742EA860}"/>
              </a:ext>
            </a:extLst>
          </p:cNvPr>
          <p:cNvSpPr>
            <a:spLocks noGrp="1"/>
          </p:cNvSpPr>
          <p:nvPr>
            <p:ph type="dt" sz="half" idx="10"/>
          </p:nvPr>
        </p:nvSpPr>
        <p:spPr/>
        <p:txBody>
          <a:bodyPr/>
          <a:lstStyle/>
          <a:p>
            <a:fld id="{83D0ECCD-06BC-42ED-8FDB-6E4DF1E281A5}" type="datetimeFigureOut">
              <a:rPr lang="en-GB" smtClean="0"/>
              <a:t>17/02/2023</a:t>
            </a:fld>
            <a:endParaRPr lang="en-GB"/>
          </a:p>
        </p:txBody>
      </p:sp>
      <p:sp>
        <p:nvSpPr>
          <p:cNvPr id="6" name="Footer Placeholder 5">
            <a:extLst>
              <a:ext uri="{FF2B5EF4-FFF2-40B4-BE49-F238E27FC236}">
                <a16:creationId xmlns:a16="http://schemas.microsoft.com/office/drawing/2014/main" id="{5587C149-E7E4-48AA-BA2C-F8BB4EDD5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BBFA1-48D0-4EFA-855D-F47975B9D386}"/>
              </a:ext>
            </a:extLst>
          </p:cNvPr>
          <p:cNvSpPr>
            <a:spLocks noGrp="1"/>
          </p:cNvSpPr>
          <p:nvPr>
            <p:ph type="sldNum" sz="quarter" idx="12"/>
          </p:nvPr>
        </p:nvSpPr>
        <p:spPr/>
        <p:txBody>
          <a:bodyPr/>
          <a:lstStyle/>
          <a:p>
            <a:fld id="{4CF66C52-D10C-42AF-93A6-0E92DE494581}" type="slidenum">
              <a:rPr lang="en-GB" smtClean="0"/>
              <a:t>‹#›</a:t>
            </a:fld>
            <a:endParaRPr lang="en-GB"/>
          </a:p>
        </p:txBody>
      </p:sp>
    </p:spTree>
    <p:extLst>
      <p:ext uri="{BB962C8B-B14F-4D97-AF65-F5344CB8AC3E}">
        <p14:creationId xmlns:p14="http://schemas.microsoft.com/office/powerpoint/2010/main" val="15174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D4B1-8778-45B3-9F99-8CC1EFB2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35B7F-65C5-408A-B88A-B5127B2E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F88F-BFDD-416E-B93E-80312EFE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ECCD-06BC-42ED-8FDB-6E4DF1E281A5}" type="datetimeFigureOut">
              <a:rPr lang="en-GB" smtClean="0"/>
              <a:t>17/02/2023</a:t>
            </a:fld>
            <a:endParaRPr lang="en-GB"/>
          </a:p>
        </p:txBody>
      </p:sp>
      <p:sp>
        <p:nvSpPr>
          <p:cNvPr id="5" name="Footer Placeholder 4">
            <a:extLst>
              <a:ext uri="{FF2B5EF4-FFF2-40B4-BE49-F238E27FC236}">
                <a16:creationId xmlns:a16="http://schemas.microsoft.com/office/drawing/2014/main" id="{41087A57-C8D3-410F-811A-17883C86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177D89-1166-42AF-875F-3748296E6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6C52-D10C-42AF-93A6-0E92DE494581}" type="slidenum">
              <a:rPr lang="en-GB" smtClean="0"/>
              <a:t>‹#›</a:t>
            </a:fld>
            <a:endParaRPr lang="en-GB"/>
          </a:p>
        </p:txBody>
      </p:sp>
    </p:spTree>
    <p:extLst>
      <p:ext uri="{BB962C8B-B14F-4D97-AF65-F5344CB8AC3E}">
        <p14:creationId xmlns:p14="http://schemas.microsoft.com/office/powerpoint/2010/main" val="30577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93ACF-BF88-4C15-99D0-FF8560A0989C}" type="datetimeFigureOut">
              <a:rPr lang="en-GB" smtClean="0"/>
              <a:t>17/02/2023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9C10-05D5-45F9-B5C3-FB9F8BBCA545}" type="slidenum">
              <a:rPr lang="en-GB" smtClean="0"/>
              <a:t>‹#›</a:t>
            </a:fld>
            <a:endParaRPr lang="en-GB"/>
          </a:p>
        </p:txBody>
      </p:sp>
    </p:spTree>
    <p:extLst>
      <p:ext uri="{BB962C8B-B14F-4D97-AF65-F5344CB8AC3E}">
        <p14:creationId xmlns:p14="http://schemas.microsoft.com/office/powerpoint/2010/main" val="47987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EC84-7431-499D-91E6-1C455E99AA6E}" type="datetimeFigureOut">
              <a:rPr lang="en-US" smtClean="0"/>
              <a:t>2/17/2023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7B7E-510B-41D0-AD49-A5166C2B4E9C}" type="slidenum">
              <a:rPr lang="en-US" smtClean="0"/>
              <a:t>‹#›</a:t>
            </a:fld>
            <a:endParaRPr lang="en-US"/>
          </a:p>
        </p:txBody>
      </p:sp>
    </p:spTree>
    <p:extLst>
      <p:ext uri="{BB962C8B-B14F-4D97-AF65-F5344CB8AC3E}">
        <p14:creationId xmlns:p14="http://schemas.microsoft.com/office/powerpoint/2010/main" val="3266600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FDE5AEB-9F46-479D-A130-6465D77CA58C}" type="datetimeFigureOut">
              <a:rPr lang="en-GB" smtClean="0"/>
              <a:t>17/02/2023</a:t>
            </a:fld>
            <a:endParaRPr lang="en-GB"/>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7654AE26-74E0-4FED-9578-770DD794DA9C}" type="slidenum">
              <a:rPr lang="en-GB" smtClean="0"/>
              <a:t>‹#›</a:t>
            </a:fld>
            <a:endParaRPr lang="en-GB"/>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508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5824052" y="6520172"/>
            <a:ext cx="577492" cy="365125"/>
          </a:xfrm>
          <a:prstGeom prst="rect">
            <a:avLst/>
          </a:prstGeom>
        </p:spPr>
        <p:txBody>
          <a:bodyPr/>
          <a:lstStyle>
            <a:lvl1pPr algn="ctr">
              <a:defRPr sz="1400">
                <a:solidFill>
                  <a:schemeClr val="bg2">
                    <a:lumMod val="75000"/>
                  </a:schemeClr>
                </a:solidFill>
                <a:latin typeface="Gill Sans MT" panose="020B0502020104020203" pitchFamily="34" charset="0"/>
              </a:defRPr>
            </a:lvl1pPr>
          </a:lstStyle>
          <a:p>
            <a:fld id="{48BAC8EC-B437-49E7-9790-CFA1DD0E61BE}" type="slidenum">
              <a:rPr lang="en-GB" smtClean="0"/>
              <a:pPr/>
              <a:t>‹#›</a:t>
            </a:fld>
            <a:endParaRPr lang="en-GB" dirty="0"/>
          </a:p>
        </p:txBody>
      </p:sp>
    </p:spTree>
    <p:extLst>
      <p:ext uri="{BB962C8B-B14F-4D97-AF65-F5344CB8AC3E}">
        <p14:creationId xmlns:p14="http://schemas.microsoft.com/office/powerpoint/2010/main" val="526503358"/>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65ADE-5277-3F4C-8E15-E0D760B83DD7}" type="datetimeFigureOut">
              <a:rPr lang="en-US" smtClean="0"/>
              <a:t>2/17/2023</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CA904-F7CD-A04A-B026-4204DA28AF73}" type="slidenum">
              <a:rPr lang="en-US" smtClean="0"/>
              <a:t>‹#›</a:t>
            </a:fld>
            <a:endParaRPr lang="en-US"/>
          </a:p>
        </p:txBody>
      </p:sp>
    </p:spTree>
    <p:extLst>
      <p:ext uri="{BB962C8B-B14F-4D97-AF65-F5344CB8AC3E}">
        <p14:creationId xmlns:p14="http://schemas.microsoft.com/office/powerpoint/2010/main" val="28411626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examath/videos/old-math-vs-new-math/1120988625315980/" TargetMode="External"/><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bitesize/articles/zfpfp4j"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39.xml"/><Relationship Id="rId7" Type="http://schemas.openxmlformats.org/officeDocument/2006/relationships/image" Target="../media/image6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notesSlide" Target="../notesSlides/notesSlide10.xml"/><Relationship Id="rId9" Type="http://schemas.openxmlformats.org/officeDocument/2006/relationships/image" Target="../media/image68.gif"/></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www.primarygames.co.uk/pg2/splat/splatsq100.html" TargetMode="External"/><Relationship Id="rId7"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76.png"/><Relationship Id="rId5" Type="http://schemas.openxmlformats.org/officeDocument/2006/relationships/hyperlink" Target="https://freeonlinedice.com/" TargetMode="Externa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39.xml"/><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assets.publishing.service.gov.uk/government/uploads/system/uploads/attachment_data/file/335186/PRIMARY_national_curriculum_-_English_220714.pdf" TargetMode="External"/><Relationship Id="rId4" Type="http://schemas.openxmlformats.org/officeDocument/2006/relationships/hyperlink" Target="https://assets.publishing.service.gov.uk/government/uploads/system/uploads/attachment_data/file/335158/PRIMARY_national_curriculum_-_Mathematics_22071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9.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9.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https://primarysite-prod-sorted.s3.amazonaws.com/st-andrews-churchofe-primary-school/UploadedDocument/c8dae0fad7494bb996ef5b99d29c8d1b/maths-calculation-policy-july-2021.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primarysite-prod-sorted.s3.amazonaws.com/st-andrews-churchofe-primary-school/UploadedDocument/d512d550-af6b-41ec-bb7f-b0bb64e96144/primary_maths_dictionary_tsl.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dr seuss quote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AutoShape 6" descr="Image result for dr seuss quote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AutoShape 8" descr="Image result for dr seuss quotes"/>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AutoShape 10" descr="Image result for dr seuss quotes"/>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AutoShape 12" descr="Image result for dr seuss quotes"/>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AutoShape 14" descr="Image result for dr seuss quot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AutoShape 16" descr="Image result for dr seuss quot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AutoShape 18" descr="Image result for dr seuss quot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pic>
        <p:nvPicPr>
          <p:cNvPr id="2" name="Picture 1">
            <a:extLst>
              <a:ext uri="{FF2B5EF4-FFF2-40B4-BE49-F238E27FC236}">
                <a16:creationId xmlns:a16="http://schemas.microsoft.com/office/drawing/2014/main" id="{3D435C05-BE74-466F-8E25-6FC3916F7947}"/>
              </a:ext>
            </a:extLst>
          </p:cNvPr>
          <p:cNvPicPr>
            <a:picLocks noChangeAspect="1"/>
          </p:cNvPicPr>
          <p:nvPr/>
        </p:nvPicPr>
        <p:blipFill>
          <a:blip r:embed="rId2"/>
          <a:stretch>
            <a:fillRect/>
          </a:stretch>
        </p:blipFill>
        <p:spPr>
          <a:xfrm>
            <a:off x="130798" y="160338"/>
            <a:ext cx="4316753" cy="4316753"/>
          </a:xfrm>
          <a:prstGeom prst="rect">
            <a:avLst/>
          </a:prstGeom>
        </p:spPr>
      </p:pic>
      <p:sp>
        <p:nvSpPr>
          <p:cNvPr id="3" name="Rectangle 2"/>
          <p:cNvSpPr/>
          <p:nvPr/>
        </p:nvSpPr>
        <p:spPr>
          <a:xfrm>
            <a:off x="7354437" y="5214776"/>
            <a:ext cx="4633963" cy="923330"/>
          </a:xfrm>
          <a:prstGeom prst="rect">
            <a:avLst/>
          </a:prstGeom>
        </p:spPr>
        <p:txBody>
          <a:bodyPr wrap="square">
            <a:spAutoFit/>
          </a:bodyPr>
          <a:lstStyle/>
          <a:p>
            <a:r>
              <a:rPr lang="en-GB" dirty="0">
                <a:hlinkClick r:id="rId3"/>
              </a:rPr>
              <a:t>https://www.facebook.com/examath/videos/old-math-vs-new-math/1120988625315980/</a:t>
            </a:r>
            <a:endParaRPr lang="en-GB" dirty="0"/>
          </a:p>
          <a:p>
            <a:endParaRPr lang="en-GB" dirty="0"/>
          </a:p>
        </p:txBody>
      </p:sp>
      <p:sp>
        <p:nvSpPr>
          <p:cNvPr id="12" name="Subtitle 2">
            <a:extLst>
              <a:ext uri="{FF2B5EF4-FFF2-40B4-BE49-F238E27FC236}">
                <a16:creationId xmlns:a16="http://schemas.microsoft.com/office/drawing/2014/main" id="{3756B00F-6936-9E52-5BE2-5A5CC5FBBE5B}"/>
              </a:ext>
            </a:extLst>
          </p:cNvPr>
          <p:cNvSpPr>
            <a:spLocks noGrp="1"/>
          </p:cNvSpPr>
          <p:nvPr>
            <p:ph type="subTitle" idx="1"/>
          </p:nvPr>
        </p:nvSpPr>
        <p:spPr>
          <a:xfrm>
            <a:off x="7268572" y="1443651"/>
            <a:ext cx="4805691" cy="2228017"/>
          </a:xfrm>
        </p:spPr>
        <p:txBody>
          <a:bodyPr anchor="b">
            <a:normAutofit/>
          </a:bodyPr>
          <a:lstStyle/>
          <a:p>
            <a:pPr algn="l"/>
            <a:r>
              <a:rPr lang="en-GB" sz="4800" b="1" dirty="0">
                <a:solidFill>
                  <a:srgbClr val="7030A0"/>
                </a:solidFill>
                <a:latin typeface="+mj-lt"/>
              </a:rPr>
              <a:t>Welcome to our</a:t>
            </a:r>
          </a:p>
          <a:p>
            <a:pPr algn="l"/>
            <a:r>
              <a:rPr lang="en-GB" sz="4800" b="1" dirty="0">
                <a:solidFill>
                  <a:srgbClr val="7030A0"/>
                </a:solidFill>
                <a:latin typeface="+mj-lt"/>
              </a:rPr>
              <a:t>Maths workshop</a:t>
            </a:r>
          </a:p>
          <a:p>
            <a:pPr algn="l"/>
            <a:endParaRPr lang="en-GB" sz="4800" b="1" dirty="0">
              <a:solidFill>
                <a:srgbClr val="7030A0"/>
              </a:solidFill>
              <a:latin typeface="+mj-lt"/>
            </a:endParaRPr>
          </a:p>
          <a:p>
            <a:pPr algn="l"/>
            <a:endParaRPr lang="en-GB" sz="4800" b="1" dirty="0">
              <a:solidFill>
                <a:srgbClr val="7030A0"/>
              </a:solidFill>
              <a:latin typeface="+mj-lt"/>
            </a:endParaRPr>
          </a:p>
        </p:txBody>
      </p:sp>
      <p:pic>
        <p:nvPicPr>
          <p:cNvPr id="13" name="Picture 12">
            <a:extLst>
              <a:ext uri="{FF2B5EF4-FFF2-40B4-BE49-F238E27FC236}">
                <a16:creationId xmlns:a16="http://schemas.microsoft.com/office/drawing/2014/main" id="{B46DDE6E-0805-2A63-16BC-A32406DC979D}"/>
              </a:ext>
            </a:extLst>
          </p:cNvPr>
          <p:cNvPicPr>
            <a:picLocks noChangeAspect="1"/>
          </p:cNvPicPr>
          <p:nvPr/>
        </p:nvPicPr>
        <p:blipFill>
          <a:blip r:embed="rId4"/>
          <a:stretch>
            <a:fillRect/>
          </a:stretch>
        </p:blipFill>
        <p:spPr>
          <a:xfrm>
            <a:off x="5100481" y="1798510"/>
            <a:ext cx="4804164" cy="3040934"/>
          </a:xfrm>
          <a:prstGeom prst="rect">
            <a:avLst/>
          </a:prstGeom>
        </p:spPr>
      </p:pic>
      <p:pic>
        <p:nvPicPr>
          <p:cNvPr id="14" name="Picture 13">
            <a:extLst>
              <a:ext uri="{FF2B5EF4-FFF2-40B4-BE49-F238E27FC236}">
                <a16:creationId xmlns:a16="http://schemas.microsoft.com/office/drawing/2014/main" id="{E7644717-1B03-99FE-6294-FC15330B2F31}"/>
              </a:ext>
            </a:extLst>
          </p:cNvPr>
          <p:cNvPicPr>
            <a:picLocks noChangeAspect="1"/>
          </p:cNvPicPr>
          <p:nvPr/>
        </p:nvPicPr>
        <p:blipFill>
          <a:blip r:embed="rId5"/>
          <a:stretch>
            <a:fillRect/>
          </a:stretch>
        </p:blipFill>
        <p:spPr>
          <a:xfrm>
            <a:off x="1921615" y="4773423"/>
            <a:ext cx="1901601" cy="1924239"/>
          </a:xfrm>
          <a:prstGeom prst="rect">
            <a:avLst/>
          </a:prstGeom>
        </p:spPr>
      </p:pic>
    </p:spTree>
    <p:extLst>
      <p:ext uri="{BB962C8B-B14F-4D97-AF65-F5344CB8AC3E}">
        <p14:creationId xmlns:p14="http://schemas.microsoft.com/office/powerpoint/2010/main" val="409716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7639" b="8730"/>
          <a:stretch/>
        </p:blipFill>
        <p:spPr>
          <a:xfrm>
            <a:off x="0" y="149875"/>
            <a:ext cx="6186472" cy="4582023"/>
          </a:xfrm>
          <a:prstGeom prst="rect">
            <a:avLst/>
          </a:prstGeom>
        </p:spPr>
      </p:pic>
      <p:pic>
        <p:nvPicPr>
          <p:cNvPr id="3" name="Picture 2"/>
          <p:cNvPicPr>
            <a:picLocks noChangeAspect="1"/>
          </p:cNvPicPr>
          <p:nvPr/>
        </p:nvPicPr>
        <p:blipFill rotWithShape="1">
          <a:blip r:embed="rId2"/>
          <a:srcRect l="52338" t="23902"/>
          <a:stretch/>
        </p:blipFill>
        <p:spPr>
          <a:xfrm>
            <a:off x="6053189" y="2440887"/>
            <a:ext cx="6138811" cy="4164629"/>
          </a:xfrm>
          <a:prstGeom prst="rect">
            <a:avLst/>
          </a:prstGeom>
        </p:spPr>
      </p:pic>
    </p:spTree>
    <p:extLst>
      <p:ext uri="{BB962C8B-B14F-4D97-AF65-F5344CB8AC3E}">
        <p14:creationId xmlns:p14="http://schemas.microsoft.com/office/powerpoint/2010/main" val="211115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455" y="238268"/>
            <a:ext cx="4305300" cy="5562600"/>
          </a:xfrm>
          <a:prstGeom prst="rect">
            <a:avLst/>
          </a:prstGeom>
        </p:spPr>
      </p:pic>
      <p:pic>
        <p:nvPicPr>
          <p:cNvPr id="3" name="Picture 2"/>
          <p:cNvPicPr>
            <a:picLocks noChangeAspect="1"/>
          </p:cNvPicPr>
          <p:nvPr/>
        </p:nvPicPr>
        <p:blipFill>
          <a:blip r:embed="rId3"/>
          <a:stretch>
            <a:fillRect/>
          </a:stretch>
        </p:blipFill>
        <p:spPr>
          <a:xfrm>
            <a:off x="5823968" y="407301"/>
            <a:ext cx="5244366" cy="6199076"/>
          </a:xfrm>
          <a:prstGeom prst="rect">
            <a:avLst/>
          </a:prstGeom>
        </p:spPr>
      </p:pic>
    </p:spTree>
    <p:extLst>
      <p:ext uri="{BB962C8B-B14F-4D97-AF65-F5344CB8AC3E}">
        <p14:creationId xmlns:p14="http://schemas.microsoft.com/office/powerpoint/2010/main" val="154763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567" y="346382"/>
            <a:ext cx="5875945" cy="5726872"/>
          </a:xfrm>
          <a:prstGeom prst="rect">
            <a:avLst/>
          </a:prstGeom>
        </p:spPr>
      </p:pic>
      <p:pic>
        <p:nvPicPr>
          <p:cNvPr id="3" name="Picture 2"/>
          <p:cNvPicPr>
            <a:picLocks noChangeAspect="1"/>
          </p:cNvPicPr>
          <p:nvPr/>
        </p:nvPicPr>
        <p:blipFill rotWithShape="1">
          <a:blip r:embed="rId3"/>
          <a:srcRect b="90069"/>
          <a:stretch/>
        </p:blipFill>
        <p:spPr>
          <a:xfrm>
            <a:off x="7136997" y="-27295"/>
            <a:ext cx="5055003" cy="573205"/>
          </a:xfrm>
          <a:prstGeom prst="rect">
            <a:avLst/>
          </a:prstGeom>
        </p:spPr>
      </p:pic>
      <p:pic>
        <p:nvPicPr>
          <p:cNvPr id="4" name="Picture 3"/>
          <p:cNvPicPr>
            <a:picLocks noChangeAspect="1"/>
          </p:cNvPicPr>
          <p:nvPr/>
        </p:nvPicPr>
        <p:blipFill rotWithShape="1">
          <a:blip r:embed="rId3"/>
          <a:srcRect t="23133" b="34305"/>
          <a:stretch/>
        </p:blipFill>
        <p:spPr>
          <a:xfrm>
            <a:off x="7136996" y="545910"/>
            <a:ext cx="5055003" cy="2456597"/>
          </a:xfrm>
          <a:prstGeom prst="rect">
            <a:avLst/>
          </a:prstGeom>
        </p:spPr>
      </p:pic>
    </p:spTree>
    <p:extLst>
      <p:ext uri="{BB962C8B-B14F-4D97-AF65-F5344CB8AC3E}">
        <p14:creationId xmlns:p14="http://schemas.microsoft.com/office/powerpoint/2010/main" val="354196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709" y="196683"/>
            <a:ext cx="10386657" cy="6472365"/>
          </a:xfrm>
          <a:prstGeom prst="rect">
            <a:avLst/>
          </a:prstGeom>
        </p:spPr>
      </p:pic>
    </p:spTree>
    <p:extLst>
      <p:ext uri="{BB962C8B-B14F-4D97-AF65-F5344CB8AC3E}">
        <p14:creationId xmlns:p14="http://schemas.microsoft.com/office/powerpoint/2010/main" val="249487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https://primarysite-prod-sorted.s3.amazonaws.com/st-andrews-churchofe-primary-school/UploadedDocument/c8dae0fad7494bb996ef5b99d29c8d1b/maths-calculation-policy-july-2021.pdf</a:t>
            </a: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pic>
        <p:nvPicPr>
          <p:cNvPr id="5" name="Content Placeholder 4" descr="Text&#10;&#10;Description automatically generated">
            <a:extLst>
              <a:ext uri="{FF2B5EF4-FFF2-40B4-BE49-F238E27FC236}">
                <a16:creationId xmlns:a16="http://schemas.microsoft.com/office/drawing/2014/main" id="{D5BA3002-7305-4D37-9730-DEE691CD620A}"/>
              </a:ext>
            </a:extLst>
          </p:cNvPr>
          <p:cNvPicPr>
            <a:picLocks noGrp="1" noChangeAspect="1"/>
          </p:cNvPicPr>
          <p:nvPr>
            <p:ph idx="1"/>
          </p:nvPr>
        </p:nvPicPr>
        <p:blipFill>
          <a:blip r:embed="rId3"/>
          <a:stretch>
            <a:fillRect/>
          </a:stretch>
        </p:blipFill>
        <p:spPr>
          <a:xfrm>
            <a:off x="6254496" y="3477022"/>
            <a:ext cx="5614416" cy="1936972"/>
          </a:xfrm>
          <a:prstGeom prst="rect">
            <a:avLst/>
          </a:prstGeom>
        </p:spPr>
      </p:pic>
      <p:sp>
        <p:nvSpPr>
          <p:cNvPr id="3" name="Rectangle 2"/>
          <p:cNvSpPr/>
          <p:nvPr/>
        </p:nvSpPr>
        <p:spPr>
          <a:xfrm>
            <a:off x="5036024" y="5636525"/>
            <a:ext cx="6687403" cy="1105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definition of metacognition is thinking about one’s thinking. More specifically, being metacognitive helps kids understand their own learning process.</a:t>
            </a:r>
          </a:p>
        </p:txBody>
      </p:sp>
    </p:spTree>
    <p:extLst>
      <p:ext uri="{BB962C8B-B14F-4D97-AF65-F5344CB8AC3E}">
        <p14:creationId xmlns:p14="http://schemas.microsoft.com/office/powerpoint/2010/main" val="23772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https://www.bbc.co.uk/bitesize/articles/zfpfp4j</a:t>
            </a: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Questioning and Talk</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r>
              <a:rPr lang="en-GB" dirty="0"/>
              <a:t>JUST FOR FUN</a:t>
            </a:r>
          </a:p>
          <a:p>
            <a:r>
              <a:rPr lang="en-GB" dirty="0"/>
              <a:t>Your turn now</a:t>
            </a:r>
          </a:p>
        </p:txBody>
      </p:sp>
      <p:sp>
        <p:nvSpPr>
          <p:cNvPr id="3" name="Rectangle 2"/>
          <p:cNvSpPr/>
          <p:nvPr/>
        </p:nvSpPr>
        <p:spPr>
          <a:xfrm>
            <a:off x="6254496" y="2283014"/>
            <a:ext cx="5573564" cy="21017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hlinkClick r:id="rId3"/>
              </a:rPr>
              <a:t>https://www.bbc.co.uk/bitesize/articles/zfpfp4j</a:t>
            </a:r>
            <a:endParaRPr lang="en-GB" dirty="0"/>
          </a:p>
          <a:p>
            <a:pPr algn="ctr"/>
            <a:endParaRPr lang="en-GB" dirty="0"/>
          </a:p>
        </p:txBody>
      </p:sp>
      <p:sp>
        <p:nvSpPr>
          <p:cNvPr id="5" name="Rectangle 4"/>
          <p:cNvSpPr/>
          <p:nvPr/>
        </p:nvSpPr>
        <p:spPr>
          <a:xfrm>
            <a:off x="6254496" y="4940490"/>
            <a:ext cx="49366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can work with the person next to you</a:t>
            </a:r>
          </a:p>
        </p:txBody>
      </p:sp>
    </p:spTree>
    <p:extLst>
      <p:ext uri="{BB962C8B-B14F-4D97-AF65-F5344CB8AC3E}">
        <p14:creationId xmlns:p14="http://schemas.microsoft.com/office/powerpoint/2010/main" val="37536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4FF12-AC64-4038-997F-A45A5E6774E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nSpc>
                <a:spcPct val="90000"/>
              </a:lnSpc>
            </a:pPr>
            <a:r>
              <a:rPr lang="en-US" sz="6600" dirty="0"/>
              <a:t>Reasoning and Problem Solving</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AAA80E-A420-4D19-955F-E8D8852964B2}"/>
              </a:ext>
            </a:extLst>
          </p:cNvPr>
          <p:cNvPicPr>
            <a:picLocks noChangeAspect="1"/>
          </p:cNvPicPr>
          <p:nvPr/>
        </p:nvPicPr>
        <p:blipFill>
          <a:blip r:embed="rId2"/>
          <a:stretch>
            <a:fillRect/>
          </a:stretch>
        </p:blipFill>
        <p:spPr>
          <a:xfrm>
            <a:off x="1346892" y="2642616"/>
            <a:ext cx="3560712" cy="3605784"/>
          </a:xfrm>
          <a:prstGeom prst="rect">
            <a:avLst/>
          </a:prstGeom>
        </p:spPr>
      </p:pic>
      <p:sp>
        <p:nvSpPr>
          <p:cNvPr id="4" name="Content Placeholder 3">
            <a:extLst>
              <a:ext uri="{FF2B5EF4-FFF2-40B4-BE49-F238E27FC236}">
                <a16:creationId xmlns:a16="http://schemas.microsoft.com/office/drawing/2014/main" id="{E43DDA26-4E57-41AF-831C-AFA455C1A42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91691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192462-1B87-443E-977C-893E39C5D6E8}"/>
              </a:ext>
            </a:extLst>
          </p:cNvPr>
          <p:cNvPicPr>
            <a:picLocks noChangeAspect="1"/>
          </p:cNvPicPr>
          <p:nvPr/>
        </p:nvPicPr>
        <p:blipFill>
          <a:blip r:embed="rId2"/>
          <a:stretch>
            <a:fillRect/>
          </a:stretch>
        </p:blipFill>
        <p:spPr>
          <a:xfrm>
            <a:off x="1510300" y="71919"/>
            <a:ext cx="9782585" cy="6858000"/>
          </a:xfrm>
          <a:prstGeom prst="rect">
            <a:avLst/>
          </a:prstGeom>
        </p:spPr>
      </p:pic>
    </p:spTree>
    <p:extLst>
      <p:ext uri="{BB962C8B-B14F-4D97-AF65-F5344CB8AC3E}">
        <p14:creationId xmlns:p14="http://schemas.microsoft.com/office/powerpoint/2010/main" val="426600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B0396-3D8F-40F9-9E71-60BCD81E0B15}"/>
              </a:ext>
            </a:extLst>
          </p:cNvPr>
          <p:cNvSpPr txBox="1"/>
          <p:nvPr/>
        </p:nvSpPr>
        <p:spPr>
          <a:xfrm>
            <a:off x="914400" y="2835667"/>
            <a:ext cx="10387173" cy="1200329"/>
          </a:xfrm>
          <a:prstGeom prst="rect">
            <a:avLst/>
          </a:prstGeom>
          <a:noFill/>
        </p:spPr>
        <p:txBody>
          <a:bodyPr wrap="square">
            <a:spAutoFit/>
          </a:bodyPr>
          <a:lstStyle/>
          <a:p>
            <a:r>
              <a:rPr lang="en-GB" sz="3600" dirty="0">
                <a:solidFill>
                  <a:srgbClr val="0000FF"/>
                </a:solidFill>
                <a:latin typeface="arial" panose="020B0604020202020204" pitchFamily="34" charset="0"/>
              </a:rPr>
              <a:t>T</a:t>
            </a:r>
            <a:r>
              <a:rPr lang="en-GB" sz="3600" b="0" i="0" dirty="0">
                <a:solidFill>
                  <a:srgbClr val="0000FF"/>
                </a:solidFill>
                <a:effectLst/>
                <a:latin typeface="arial" panose="020B0604020202020204" pitchFamily="34" charset="0"/>
              </a:rPr>
              <a:t>he action of thinking about something in a logical, sensible way</a:t>
            </a:r>
            <a:endParaRPr lang="en-GB" sz="3600" dirty="0">
              <a:solidFill>
                <a:srgbClr val="0000FF"/>
              </a:solidFill>
            </a:endParaRPr>
          </a:p>
        </p:txBody>
      </p:sp>
      <p:sp>
        <p:nvSpPr>
          <p:cNvPr id="4" name="TextBox 3">
            <a:extLst>
              <a:ext uri="{FF2B5EF4-FFF2-40B4-BE49-F238E27FC236}">
                <a16:creationId xmlns:a16="http://schemas.microsoft.com/office/drawing/2014/main" id="{904F0344-BD00-49B4-BF65-7926579302F5}"/>
              </a:ext>
            </a:extLst>
          </p:cNvPr>
          <p:cNvSpPr txBox="1"/>
          <p:nvPr/>
        </p:nvSpPr>
        <p:spPr>
          <a:xfrm>
            <a:off x="914400" y="842481"/>
            <a:ext cx="7284378" cy="707886"/>
          </a:xfrm>
          <a:prstGeom prst="rect">
            <a:avLst/>
          </a:prstGeom>
          <a:noFill/>
        </p:spPr>
        <p:txBody>
          <a:bodyPr wrap="square" rtlCol="0">
            <a:spAutoFit/>
          </a:bodyPr>
          <a:lstStyle/>
          <a:p>
            <a:r>
              <a:rPr lang="en-GB" sz="4000" dirty="0">
                <a:solidFill>
                  <a:srgbClr val="00B050"/>
                </a:solidFill>
              </a:rPr>
              <a:t>Reasoning is…</a:t>
            </a:r>
          </a:p>
        </p:txBody>
      </p:sp>
    </p:spTree>
    <p:extLst>
      <p:ext uri="{BB962C8B-B14F-4D97-AF65-F5344CB8AC3E}">
        <p14:creationId xmlns:p14="http://schemas.microsoft.com/office/powerpoint/2010/main" val="211633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138E1-6AA0-456A-9A69-FB03B1351ACE}"/>
              </a:ext>
            </a:extLst>
          </p:cNvPr>
          <p:cNvPicPr>
            <a:picLocks noChangeAspect="1"/>
          </p:cNvPicPr>
          <p:nvPr/>
        </p:nvPicPr>
        <p:blipFill>
          <a:blip r:embed="rId2"/>
          <a:stretch>
            <a:fillRect/>
          </a:stretch>
        </p:blipFill>
        <p:spPr>
          <a:xfrm>
            <a:off x="2785207" y="265844"/>
            <a:ext cx="9153365" cy="6519558"/>
          </a:xfrm>
          <a:prstGeom prst="rect">
            <a:avLst/>
          </a:prstGeom>
        </p:spPr>
      </p:pic>
      <p:sp>
        <p:nvSpPr>
          <p:cNvPr id="4" name="TextBox 3">
            <a:extLst>
              <a:ext uri="{FF2B5EF4-FFF2-40B4-BE49-F238E27FC236}">
                <a16:creationId xmlns:a16="http://schemas.microsoft.com/office/drawing/2014/main" id="{69EE1198-2721-420F-85FD-0D121B124513}"/>
              </a:ext>
            </a:extLst>
          </p:cNvPr>
          <p:cNvSpPr txBox="1"/>
          <p:nvPr/>
        </p:nvSpPr>
        <p:spPr>
          <a:xfrm>
            <a:off x="369870" y="595901"/>
            <a:ext cx="2537717" cy="1200329"/>
          </a:xfrm>
          <a:prstGeom prst="rect">
            <a:avLst/>
          </a:prstGeom>
          <a:noFill/>
        </p:spPr>
        <p:txBody>
          <a:bodyPr wrap="square" rtlCol="0">
            <a:spAutoFit/>
          </a:bodyPr>
          <a:lstStyle/>
          <a:p>
            <a:r>
              <a:rPr lang="en-GB" sz="3600" dirty="0">
                <a:solidFill>
                  <a:srgbClr val="0000FF"/>
                </a:solidFill>
              </a:rPr>
              <a:t>Progression in Reasoning</a:t>
            </a:r>
          </a:p>
        </p:txBody>
      </p:sp>
      <p:pic>
        <p:nvPicPr>
          <p:cNvPr id="5" name="Picture 4">
            <a:extLst>
              <a:ext uri="{FF2B5EF4-FFF2-40B4-BE49-F238E27FC236}">
                <a16:creationId xmlns:a16="http://schemas.microsoft.com/office/drawing/2014/main" id="{7EE03DC8-0A2D-48FB-B7B1-CFC47E815A50}"/>
              </a:ext>
            </a:extLst>
          </p:cNvPr>
          <p:cNvPicPr>
            <a:picLocks noChangeAspect="1"/>
          </p:cNvPicPr>
          <p:nvPr/>
        </p:nvPicPr>
        <p:blipFill>
          <a:blip r:embed="rId3"/>
          <a:stretch>
            <a:fillRect/>
          </a:stretch>
        </p:blipFill>
        <p:spPr>
          <a:xfrm>
            <a:off x="551307" y="2373330"/>
            <a:ext cx="2461089" cy="2492642"/>
          </a:xfrm>
          <a:prstGeom prst="rect">
            <a:avLst/>
          </a:prstGeom>
        </p:spPr>
      </p:pic>
    </p:spTree>
    <p:extLst>
      <p:ext uri="{BB962C8B-B14F-4D97-AF65-F5344CB8AC3E}">
        <p14:creationId xmlns:p14="http://schemas.microsoft.com/office/powerpoint/2010/main" val="163753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Session Aims</a:t>
            </a:r>
          </a:p>
        </p:txBody>
      </p:sp>
      <p:sp>
        <p:nvSpPr>
          <p:cNvPr id="3" name="Content Placeholder 2"/>
          <p:cNvSpPr>
            <a:spLocks noGrp="1"/>
          </p:cNvSpPr>
          <p:nvPr>
            <p:ph idx="1"/>
          </p:nvPr>
        </p:nvSpPr>
        <p:spPr/>
        <p:txBody>
          <a:bodyPr>
            <a:noAutofit/>
          </a:bodyPr>
          <a:lstStyle/>
          <a:p>
            <a:r>
              <a:rPr lang="en-GB" sz="4800" b="1" dirty="0">
                <a:solidFill>
                  <a:srgbClr val="FF0000"/>
                </a:solidFill>
              </a:rPr>
              <a:t>What does maths look like at Stanley St Andrew’s?</a:t>
            </a:r>
          </a:p>
          <a:p>
            <a:r>
              <a:rPr lang="en-GB" sz="4800" b="1" dirty="0">
                <a:solidFill>
                  <a:srgbClr val="0070C0"/>
                </a:solidFill>
              </a:rPr>
              <a:t>How is maths taught at Stanley St Andrew’s?</a:t>
            </a:r>
          </a:p>
          <a:p>
            <a:r>
              <a:rPr lang="en-GB" sz="4800" b="1" dirty="0">
                <a:solidFill>
                  <a:schemeClr val="accent6">
                    <a:lumMod val="75000"/>
                  </a:schemeClr>
                </a:solidFill>
              </a:rPr>
              <a:t>How can children be supported at home?</a:t>
            </a:r>
          </a:p>
        </p:txBody>
      </p:sp>
    </p:spTree>
    <p:extLst>
      <p:ext uri="{BB962C8B-B14F-4D97-AF65-F5344CB8AC3E}">
        <p14:creationId xmlns:p14="http://schemas.microsoft.com/office/powerpoint/2010/main" val="1764748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D26EC-1DA9-4803-9780-B25BB5A397F6}"/>
              </a:ext>
            </a:extLst>
          </p:cNvPr>
          <p:cNvPicPr>
            <a:picLocks noChangeAspect="1"/>
          </p:cNvPicPr>
          <p:nvPr/>
        </p:nvPicPr>
        <p:blipFill>
          <a:blip r:embed="rId2"/>
          <a:stretch>
            <a:fillRect/>
          </a:stretch>
        </p:blipFill>
        <p:spPr>
          <a:xfrm>
            <a:off x="743325" y="2203270"/>
            <a:ext cx="10601742" cy="4372191"/>
          </a:xfrm>
          <a:prstGeom prst="rect">
            <a:avLst/>
          </a:prstGeom>
        </p:spPr>
      </p:pic>
      <p:sp>
        <p:nvSpPr>
          <p:cNvPr id="4" name="TextBox 3">
            <a:extLst>
              <a:ext uri="{FF2B5EF4-FFF2-40B4-BE49-F238E27FC236}">
                <a16:creationId xmlns:a16="http://schemas.microsoft.com/office/drawing/2014/main" id="{DFA1B69A-0DB8-4F7A-A441-DF6E2517B005}"/>
              </a:ext>
            </a:extLst>
          </p:cNvPr>
          <p:cNvSpPr txBox="1"/>
          <p:nvPr/>
        </p:nvSpPr>
        <p:spPr>
          <a:xfrm>
            <a:off x="743325" y="544530"/>
            <a:ext cx="10907569" cy="646331"/>
          </a:xfrm>
          <a:prstGeom prst="rect">
            <a:avLst/>
          </a:prstGeom>
          <a:noFill/>
        </p:spPr>
        <p:txBody>
          <a:bodyPr wrap="square" rtlCol="0">
            <a:spAutoFit/>
          </a:bodyPr>
          <a:lstStyle/>
          <a:p>
            <a:pPr algn="ctr"/>
            <a:r>
              <a:rPr lang="en-GB" sz="3600" dirty="0">
                <a:solidFill>
                  <a:srgbClr val="0000FF"/>
                </a:solidFill>
              </a:rPr>
              <a:t>What is the same? What is different?</a:t>
            </a:r>
          </a:p>
        </p:txBody>
      </p:sp>
    </p:spTree>
    <p:extLst>
      <p:ext uri="{BB962C8B-B14F-4D97-AF65-F5344CB8AC3E}">
        <p14:creationId xmlns:p14="http://schemas.microsoft.com/office/powerpoint/2010/main" val="38074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75594-A0D2-ACC0-66E9-49AEED2D43CB}"/>
              </a:ext>
            </a:extLst>
          </p:cNvPr>
          <p:cNvPicPr>
            <a:picLocks noChangeAspect="1"/>
          </p:cNvPicPr>
          <p:nvPr/>
        </p:nvPicPr>
        <p:blipFill>
          <a:blip r:embed="rId2"/>
          <a:stretch>
            <a:fillRect/>
          </a:stretch>
        </p:blipFill>
        <p:spPr>
          <a:xfrm>
            <a:off x="1246291" y="0"/>
            <a:ext cx="9689337" cy="6855120"/>
          </a:xfrm>
          <a:prstGeom prst="rect">
            <a:avLst/>
          </a:prstGeom>
        </p:spPr>
      </p:pic>
    </p:spTree>
    <p:extLst>
      <p:ext uri="{BB962C8B-B14F-4D97-AF65-F5344CB8AC3E}">
        <p14:creationId xmlns:p14="http://schemas.microsoft.com/office/powerpoint/2010/main" val="218443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F6AE1-7375-4492-8F3E-14C093B31982}"/>
              </a:ext>
            </a:extLst>
          </p:cNvPr>
          <p:cNvPicPr>
            <a:picLocks noChangeAspect="1"/>
          </p:cNvPicPr>
          <p:nvPr/>
        </p:nvPicPr>
        <p:blipFill>
          <a:blip r:embed="rId2"/>
          <a:stretch>
            <a:fillRect/>
          </a:stretch>
        </p:blipFill>
        <p:spPr>
          <a:xfrm>
            <a:off x="1000125" y="176212"/>
            <a:ext cx="10191750" cy="6505575"/>
          </a:xfrm>
          <a:prstGeom prst="rect">
            <a:avLst/>
          </a:prstGeom>
        </p:spPr>
      </p:pic>
    </p:spTree>
    <p:extLst>
      <p:ext uri="{BB962C8B-B14F-4D97-AF65-F5344CB8AC3E}">
        <p14:creationId xmlns:p14="http://schemas.microsoft.com/office/powerpoint/2010/main" val="380234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A9C15-62B4-4B78-8619-8342C5BADE5E}"/>
              </a:ext>
            </a:extLst>
          </p:cNvPr>
          <p:cNvPicPr>
            <a:picLocks noChangeAspect="1"/>
          </p:cNvPicPr>
          <p:nvPr/>
        </p:nvPicPr>
        <p:blipFill>
          <a:blip r:embed="rId2"/>
          <a:stretch>
            <a:fillRect/>
          </a:stretch>
        </p:blipFill>
        <p:spPr>
          <a:xfrm>
            <a:off x="1128712" y="14287"/>
            <a:ext cx="9934575" cy="6829425"/>
          </a:xfrm>
          <a:prstGeom prst="rect">
            <a:avLst/>
          </a:prstGeom>
        </p:spPr>
      </p:pic>
    </p:spTree>
    <p:extLst>
      <p:ext uri="{BB962C8B-B14F-4D97-AF65-F5344CB8AC3E}">
        <p14:creationId xmlns:p14="http://schemas.microsoft.com/office/powerpoint/2010/main" val="57133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F2A00-C139-49DB-8AAE-D08726F9F332}"/>
              </a:ext>
            </a:extLst>
          </p:cNvPr>
          <p:cNvPicPr>
            <a:picLocks noChangeAspect="1"/>
          </p:cNvPicPr>
          <p:nvPr/>
        </p:nvPicPr>
        <p:blipFill>
          <a:blip r:embed="rId2"/>
          <a:stretch>
            <a:fillRect/>
          </a:stretch>
        </p:blipFill>
        <p:spPr>
          <a:xfrm>
            <a:off x="109893" y="0"/>
            <a:ext cx="6544306" cy="4446611"/>
          </a:xfrm>
          <a:prstGeom prst="rect">
            <a:avLst/>
          </a:prstGeom>
        </p:spPr>
      </p:pic>
      <p:pic>
        <p:nvPicPr>
          <p:cNvPr id="4" name="Picture 3">
            <a:extLst>
              <a:ext uri="{FF2B5EF4-FFF2-40B4-BE49-F238E27FC236}">
                <a16:creationId xmlns:a16="http://schemas.microsoft.com/office/drawing/2014/main" id="{A3928388-9753-4798-99D4-BE73BD696A24}"/>
              </a:ext>
            </a:extLst>
          </p:cNvPr>
          <p:cNvPicPr>
            <a:picLocks noChangeAspect="1"/>
          </p:cNvPicPr>
          <p:nvPr/>
        </p:nvPicPr>
        <p:blipFill>
          <a:blip r:embed="rId3"/>
          <a:stretch>
            <a:fillRect/>
          </a:stretch>
        </p:blipFill>
        <p:spPr>
          <a:xfrm>
            <a:off x="6466646" y="2456597"/>
            <a:ext cx="5725354" cy="4401403"/>
          </a:xfrm>
          <a:prstGeom prst="rect">
            <a:avLst/>
          </a:prstGeom>
        </p:spPr>
      </p:pic>
    </p:spTree>
    <p:extLst>
      <p:ext uri="{BB962C8B-B14F-4D97-AF65-F5344CB8AC3E}">
        <p14:creationId xmlns:p14="http://schemas.microsoft.com/office/powerpoint/2010/main" val="14819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FA26C-4270-2572-A698-913518E91A57}"/>
              </a:ext>
            </a:extLst>
          </p:cNvPr>
          <p:cNvPicPr>
            <a:picLocks noChangeAspect="1"/>
          </p:cNvPicPr>
          <p:nvPr/>
        </p:nvPicPr>
        <p:blipFill>
          <a:blip r:embed="rId2"/>
          <a:stretch>
            <a:fillRect/>
          </a:stretch>
        </p:blipFill>
        <p:spPr>
          <a:xfrm>
            <a:off x="4253501" y="757424"/>
            <a:ext cx="7627349" cy="5396282"/>
          </a:xfrm>
          <a:prstGeom prst="rect">
            <a:avLst/>
          </a:prstGeom>
        </p:spPr>
      </p:pic>
      <p:sp>
        <p:nvSpPr>
          <p:cNvPr id="2" name="TextBox 1">
            <a:extLst>
              <a:ext uri="{FF2B5EF4-FFF2-40B4-BE49-F238E27FC236}">
                <a16:creationId xmlns:a16="http://schemas.microsoft.com/office/drawing/2014/main" id="{A317482A-0181-4573-9D7E-92A9D0E3EECD}"/>
              </a:ext>
            </a:extLst>
          </p:cNvPr>
          <p:cNvSpPr txBox="1"/>
          <p:nvPr/>
        </p:nvSpPr>
        <p:spPr>
          <a:xfrm>
            <a:off x="678094" y="657546"/>
            <a:ext cx="3472666" cy="2246769"/>
          </a:xfrm>
          <a:prstGeom prst="rect">
            <a:avLst/>
          </a:prstGeom>
          <a:noFill/>
        </p:spPr>
        <p:txBody>
          <a:bodyPr wrap="square" rtlCol="0">
            <a:spAutoFit/>
          </a:bodyPr>
          <a:lstStyle/>
          <a:p>
            <a:r>
              <a:rPr lang="en-GB" sz="2800" b="1" dirty="0">
                <a:solidFill>
                  <a:srgbClr val="0070C0"/>
                </a:solidFill>
              </a:rPr>
              <a:t>Using estimation and number bond knowledge will help your child solve this problem.</a:t>
            </a:r>
          </a:p>
        </p:txBody>
      </p:sp>
    </p:spTree>
    <p:extLst>
      <p:ext uri="{BB962C8B-B14F-4D97-AF65-F5344CB8AC3E}">
        <p14:creationId xmlns:p14="http://schemas.microsoft.com/office/powerpoint/2010/main" val="3052547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287383" y="437698"/>
            <a:ext cx="11299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rPr>
              <a:t>How can you help your child with Maths at home?</a:t>
            </a:r>
            <a:endParaRPr kumimoji="0" lang="en-US" altLang="en-US" sz="3200" b="1" i="0" u="sng" strike="noStrike" kern="1200" cap="none" spc="0" normalizeH="0" baseline="0" noProof="0" dirty="0">
              <a:ln>
                <a:noFill/>
              </a:ln>
              <a:solidFill>
                <a:prstClr val="white"/>
              </a:solidFill>
              <a:effectLst/>
              <a:uLnTx/>
              <a:uFillTx/>
              <a:latin typeface="Comic Sans MS" panose="030F0702030302020204" pitchFamily="66" charset="0"/>
              <a:ea typeface="+mn-ea"/>
              <a:cs typeface="Arial" charset="0"/>
            </a:endParaRPr>
          </a:p>
        </p:txBody>
      </p:sp>
      <p:sp>
        <p:nvSpPr>
          <p:cNvPr id="2" name="Rectangle 1"/>
          <p:cNvSpPr/>
          <p:nvPr/>
        </p:nvSpPr>
        <p:spPr>
          <a:xfrm>
            <a:off x="5472752" y="2352672"/>
            <a:ext cx="6560316" cy="1077218"/>
          </a:xfrm>
          <a:prstGeom prst="rect">
            <a:avLst/>
          </a:prstGeom>
        </p:spPr>
        <p:txBody>
          <a:bodyPr wrap="square">
            <a:spAutoFit/>
          </a:bodyPr>
          <a:lstStyle/>
          <a:p>
            <a:pPr>
              <a:defRPr/>
            </a:pPr>
            <a:r>
              <a:rPr lang="en-GB" altLang="en-US" sz="3200" b="1" dirty="0">
                <a:solidFill>
                  <a:srgbClr val="FF0000"/>
                </a:solidFill>
                <a:latin typeface="Comic Sans MS" panose="030F0702030302020204" pitchFamily="66" charset="0"/>
              </a:rPr>
              <a:t>Reassure and praise whenever possible. Positive </a:t>
            </a:r>
            <a:r>
              <a:rPr lang="en-GB" altLang="en-US" sz="3200" b="1" dirty="0" err="1">
                <a:solidFill>
                  <a:srgbClr val="FF0000"/>
                </a:solidFill>
                <a:latin typeface="Comic Sans MS" panose="030F0702030302020204" pitchFamily="66" charset="0"/>
              </a:rPr>
              <a:t>mindset</a:t>
            </a:r>
            <a:r>
              <a:rPr lang="en-GB" altLang="en-US" sz="3200" b="1" dirty="0">
                <a:solidFill>
                  <a:srgbClr val="FF0000"/>
                </a:solidFill>
                <a:latin typeface="Comic Sans MS" panose="030F0702030302020204" pitchFamily="66" charset="0"/>
              </a:rPr>
              <a:t>…</a:t>
            </a:r>
          </a:p>
        </p:txBody>
      </p:sp>
      <p:sp>
        <p:nvSpPr>
          <p:cNvPr id="3" name="Rectangle 2"/>
          <p:cNvSpPr/>
          <p:nvPr/>
        </p:nvSpPr>
        <p:spPr>
          <a:xfrm>
            <a:off x="0" y="2337379"/>
            <a:ext cx="4836580" cy="584775"/>
          </a:xfrm>
          <a:prstGeom prst="rect">
            <a:avLst/>
          </a:prstGeom>
        </p:spPr>
        <p:txBody>
          <a:bodyPr wrap="none">
            <a:spAutoFit/>
          </a:bodyPr>
          <a:lstStyle/>
          <a:p>
            <a:pPr>
              <a:defRPr/>
            </a:pPr>
            <a:r>
              <a:rPr lang="en-GB" altLang="en-US" sz="3200" b="1" dirty="0">
                <a:solidFill>
                  <a:srgbClr val="92D050"/>
                </a:solidFill>
                <a:latin typeface="Comic Sans MS" panose="030F0702030302020204" pitchFamily="66" charset="0"/>
              </a:rPr>
              <a:t>Take away their fear. </a:t>
            </a:r>
          </a:p>
        </p:txBody>
      </p:sp>
      <p:sp>
        <p:nvSpPr>
          <p:cNvPr id="4" name="Rectangle 3"/>
          <p:cNvSpPr/>
          <p:nvPr/>
        </p:nvSpPr>
        <p:spPr>
          <a:xfrm>
            <a:off x="406420" y="3406686"/>
            <a:ext cx="9385110" cy="1200329"/>
          </a:xfrm>
          <a:prstGeom prst="rect">
            <a:avLst/>
          </a:prstGeom>
        </p:spPr>
        <p:txBody>
          <a:bodyPr wrap="square">
            <a:spAutoFit/>
          </a:bodyPr>
          <a:lstStyle/>
          <a:p>
            <a:pPr>
              <a:defRPr/>
            </a:pPr>
            <a:r>
              <a:rPr lang="en-GB" altLang="en-US" sz="2400" b="1" dirty="0">
                <a:solidFill>
                  <a:srgbClr val="FF66CC"/>
                </a:solidFill>
                <a:latin typeface="Comic Sans MS" panose="030F0702030302020204" pitchFamily="66" charset="0"/>
              </a:rPr>
              <a:t>Let them see you using Maths in your everyday routines – portioning meals between the family, chopping vegetables into halves and quarters etc. </a:t>
            </a:r>
          </a:p>
        </p:txBody>
      </p:sp>
      <p:sp>
        <p:nvSpPr>
          <p:cNvPr id="5" name="Rectangle 4"/>
          <p:cNvSpPr/>
          <p:nvPr/>
        </p:nvSpPr>
        <p:spPr>
          <a:xfrm>
            <a:off x="6878472" y="4760090"/>
            <a:ext cx="5313528" cy="830997"/>
          </a:xfrm>
          <a:prstGeom prst="rect">
            <a:avLst/>
          </a:prstGeom>
        </p:spPr>
        <p:txBody>
          <a:bodyPr wrap="square">
            <a:spAutoFit/>
          </a:bodyPr>
          <a:lstStyle/>
          <a:p>
            <a:pPr>
              <a:defRPr/>
            </a:pPr>
            <a:r>
              <a:rPr lang="en-GB" altLang="en-US" sz="2400" b="1" dirty="0">
                <a:solidFill>
                  <a:schemeClr val="accent5">
                    <a:lumMod val="50000"/>
                  </a:schemeClr>
                </a:solidFill>
                <a:latin typeface="Comic Sans MS" panose="030F0702030302020204" pitchFamily="66" charset="0"/>
              </a:rPr>
              <a:t>Play with numbers and shapes through games.</a:t>
            </a:r>
          </a:p>
        </p:txBody>
      </p:sp>
      <p:sp>
        <p:nvSpPr>
          <p:cNvPr id="6" name="Rectangle 5"/>
          <p:cNvSpPr/>
          <p:nvPr/>
        </p:nvSpPr>
        <p:spPr>
          <a:xfrm>
            <a:off x="406420" y="5576079"/>
            <a:ext cx="6096000" cy="1200329"/>
          </a:xfrm>
          <a:prstGeom prst="rect">
            <a:avLst/>
          </a:prstGeom>
        </p:spPr>
        <p:txBody>
          <a:bodyPr>
            <a:spAutoFit/>
          </a:bodyPr>
          <a:lstStyle/>
          <a:p>
            <a:pPr>
              <a:defRPr/>
            </a:pPr>
            <a:r>
              <a:rPr lang="en-US" altLang="en-US" sz="2400" dirty="0">
                <a:solidFill>
                  <a:schemeClr val="accent1">
                    <a:lumMod val="75000"/>
                  </a:schemeClr>
                </a:solidFill>
                <a:latin typeface="Comic Sans MS" panose="030F0702030302020204" pitchFamily="66" charset="0"/>
              </a:rPr>
              <a:t>Recognising the </a:t>
            </a:r>
            <a:r>
              <a:rPr lang="en-US" altLang="en-US" sz="2400" b="1" dirty="0">
                <a:solidFill>
                  <a:schemeClr val="accent1">
                    <a:lumMod val="75000"/>
                  </a:schemeClr>
                </a:solidFill>
                <a:latin typeface="Comic Sans MS" panose="030F0702030302020204" pitchFamily="66" charset="0"/>
              </a:rPr>
              <a:t>importance</a:t>
            </a:r>
            <a:r>
              <a:rPr lang="en-US" altLang="en-US" sz="2400" dirty="0">
                <a:solidFill>
                  <a:schemeClr val="accent1">
                    <a:lumMod val="75000"/>
                  </a:schemeClr>
                </a:solidFill>
                <a:latin typeface="Comic Sans MS" panose="030F0702030302020204" pitchFamily="66" charset="0"/>
              </a:rPr>
              <a:t> and value of </a:t>
            </a:r>
            <a:r>
              <a:rPr lang="en-US" altLang="en-US" sz="2400" dirty="0" err="1">
                <a:solidFill>
                  <a:schemeClr val="accent1">
                    <a:lumMod val="75000"/>
                  </a:schemeClr>
                </a:solidFill>
                <a:latin typeface="Comic Sans MS" panose="030F0702030302020204" pitchFamily="66" charset="0"/>
              </a:rPr>
              <a:t>Maths</a:t>
            </a:r>
            <a:r>
              <a:rPr lang="en-US" altLang="en-US" sz="2400" dirty="0">
                <a:solidFill>
                  <a:schemeClr val="accent1">
                    <a:lumMod val="75000"/>
                  </a:schemeClr>
                </a:solidFill>
                <a:latin typeface="Comic Sans MS" panose="030F0702030302020204" pitchFamily="66" charset="0"/>
              </a:rPr>
              <a:t> in our everyday lives e.g. managing money and telling the time</a:t>
            </a:r>
            <a:r>
              <a:rPr lang="en-US" altLang="en-US" dirty="0">
                <a:solidFill>
                  <a:schemeClr val="accent4">
                    <a:lumMod val="10000"/>
                  </a:schemeClr>
                </a:solidFill>
                <a:latin typeface="Comic Sans MS" panose="030F0702030302020204" pitchFamily="66" charset="0"/>
              </a:rPr>
              <a:t>.</a:t>
            </a:r>
          </a:p>
        </p:txBody>
      </p:sp>
    </p:spTree>
    <p:extLst>
      <p:ext uri="{BB962C8B-B14F-4D97-AF65-F5344CB8AC3E}">
        <p14:creationId xmlns:p14="http://schemas.microsoft.com/office/powerpoint/2010/main" val="3856897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9" y="524065"/>
            <a:ext cx="10401721" cy="5548301"/>
          </a:xfrm>
        </p:spPr>
        <p:txBody>
          <a:bodyPr>
            <a:normAutofit/>
          </a:bodyPr>
          <a:lstStyle/>
          <a:p>
            <a:r>
              <a:rPr lang="en-GB" sz="5400" dirty="0">
                <a:solidFill>
                  <a:schemeClr val="tx1"/>
                </a:solidFill>
                <a:latin typeface="XCCW Joined 4a" panose="03050602040000000000" pitchFamily="66" charset="0"/>
              </a:rPr>
              <a:t>Maths at Stanley St Andrew’s</a:t>
            </a:r>
            <a:br>
              <a:rPr lang="en-GB" sz="5400" dirty="0">
                <a:solidFill>
                  <a:schemeClr val="tx1"/>
                </a:solidFill>
                <a:latin typeface="XCCW Joined 4a" panose="03050602040000000000" pitchFamily="66" charset="0"/>
              </a:rPr>
            </a:br>
            <a:br>
              <a:rPr lang="en-GB" sz="5400" dirty="0">
                <a:solidFill>
                  <a:schemeClr val="tx1"/>
                </a:solidFill>
                <a:latin typeface="XCCW Joined 4a" panose="03050602040000000000" pitchFamily="66" charset="0"/>
              </a:rPr>
            </a:br>
            <a:br>
              <a:rPr lang="en-GB" sz="4000" dirty="0">
                <a:solidFill>
                  <a:schemeClr val="tx1"/>
                </a:solidFill>
                <a:latin typeface="XCCW Joined 4a" panose="03050602040000000000" pitchFamily="66" charset="0"/>
              </a:rPr>
            </a:br>
            <a:r>
              <a:rPr lang="en-GB" sz="4000" dirty="0">
                <a:solidFill>
                  <a:schemeClr val="tx1"/>
                </a:solidFill>
                <a:latin typeface="XCCW Joined 4a" panose="03050602040000000000" pitchFamily="66" charset="0"/>
              </a:rPr>
              <a:t>Resources that I can use at home to support my child’s maths understanding and learning.</a:t>
            </a:r>
            <a:endParaRPr lang="en-GB" sz="2000" dirty="0">
              <a:solidFill>
                <a:srgbClr val="002060"/>
              </a:solidFill>
              <a:latin typeface="XCCW Joined 4a" panose="03050602040000000000" pitchFamily="66" charset="0"/>
            </a:endParaRPr>
          </a:p>
        </p:txBody>
      </p:sp>
      <p:pic>
        <p:nvPicPr>
          <p:cNvPr id="4" name="Picture 3" descr="A picture containing clock&#10;&#10;Description automatically generated">
            <a:extLst>
              <a:ext uri="{FF2B5EF4-FFF2-40B4-BE49-F238E27FC236}">
                <a16:creationId xmlns:a16="http://schemas.microsoft.com/office/drawing/2014/main" id="{2D8D7F00-5B4B-4625-86B5-E6CFBD7CC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2522" y="2763009"/>
            <a:ext cx="1497864" cy="1070415"/>
          </a:xfrm>
          <a:prstGeom prst="rect">
            <a:avLst/>
          </a:prstGeom>
        </p:spPr>
      </p:pic>
    </p:spTree>
    <p:extLst>
      <p:ext uri="{BB962C8B-B14F-4D97-AF65-F5344CB8AC3E}">
        <p14:creationId xmlns:p14="http://schemas.microsoft.com/office/powerpoint/2010/main" val="1003121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3" y="297691"/>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CPA Approach</a:t>
            </a:r>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r="62847"/>
          <a:stretch/>
        </p:blipFill>
        <p:spPr>
          <a:xfrm>
            <a:off x="0" y="495070"/>
            <a:ext cx="2264153" cy="3184628"/>
          </a:xfrm>
          <a:prstGeom prst="rect">
            <a:avLst/>
          </a:prstGeom>
        </p:spPr>
      </p:pic>
      <p:sp>
        <p:nvSpPr>
          <p:cNvPr id="3" name="Rectangle 2"/>
          <p:cNvSpPr/>
          <p:nvPr/>
        </p:nvSpPr>
        <p:spPr>
          <a:xfrm>
            <a:off x="3643952" y="3944330"/>
            <a:ext cx="3886042" cy="2585323"/>
          </a:xfrm>
          <a:prstGeom prst="rect">
            <a:avLst/>
          </a:prstGeom>
        </p:spPr>
        <p:txBody>
          <a:bodyPr wrap="square">
            <a:spAutoFit/>
          </a:bodyPr>
          <a:lstStyle/>
          <a:p>
            <a:pPr lvl="0" algn="ctr">
              <a:defRPr/>
            </a:pPr>
            <a:endParaRPr lang="en-GB" dirty="0">
              <a:solidFill>
                <a:prstClr val="black"/>
              </a:solidFill>
              <a:latin typeface="XCCW Joined 4a" panose="03050602040000000000"/>
            </a:endParaRPr>
          </a:p>
          <a:p>
            <a:pPr lvl="0" algn="ctr">
              <a:defRPr/>
            </a:pPr>
            <a:r>
              <a:rPr lang="en-GB" b="1" dirty="0">
                <a:solidFill>
                  <a:prstClr val="black"/>
                </a:solidFill>
                <a:latin typeface="XCCW Joined 4a" panose="03050602040000000000"/>
              </a:rPr>
              <a:t>P is for pictorial</a:t>
            </a:r>
            <a:r>
              <a:rPr lang="en-GB" dirty="0">
                <a:solidFill>
                  <a:prstClr val="black"/>
                </a:solidFill>
                <a:latin typeface="XCCW Joined 4a" panose="03050602040000000000"/>
              </a:rPr>
              <a:t>. Once children are confident with a concept using concrete resources, they progress to pictorial representations. Benefit  from the visual support the resources provides.</a:t>
            </a:r>
          </a:p>
          <a:p>
            <a:pPr lvl="0" algn="ctr">
              <a:defRPr/>
            </a:pPr>
            <a:endParaRPr lang="en-GB" dirty="0">
              <a:solidFill>
                <a:prstClr val="black"/>
              </a:solidFill>
              <a:latin typeface="XCCW Joined 4a" panose="0305060204000000000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71606" t="-1" r="4207" b="-3428"/>
          <a:stretch/>
        </p:blipFill>
        <p:spPr>
          <a:xfrm>
            <a:off x="10009319" y="909700"/>
            <a:ext cx="1473958" cy="329381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l="37822" r="27914" b="20544"/>
          <a:stretch/>
        </p:blipFill>
        <p:spPr>
          <a:xfrm>
            <a:off x="4841700" y="1618349"/>
            <a:ext cx="2088108" cy="2530384"/>
          </a:xfrm>
          <a:prstGeom prst="rect">
            <a:avLst/>
          </a:prstGeom>
        </p:spPr>
      </p:pic>
      <p:sp>
        <p:nvSpPr>
          <p:cNvPr id="7" name="Rectangle 6"/>
          <p:cNvSpPr/>
          <p:nvPr/>
        </p:nvSpPr>
        <p:spPr>
          <a:xfrm>
            <a:off x="20598" y="3713497"/>
            <a:ext cx="3081389" cy="3139321"/>
          </a:xfrm>
          <a:prstGeom prst="rect">
            <a:avLst/>
          </a:prstGeom>
        </p:spPr>
        <p:txBody>
          <a:bodyPr wrap="square">
            <a:spAutoFit/>
          </a:bodyPr>
          <a:lstStyle/>
          <a:p>
            <a:r>
              <a:rPr lang="en-GB" b="1" dirty="0">
                <a:solidFill>
                  <a:prstClr val="black"/>
                </a:solidFill>
                <a:latin typeface="XCCW Joined 4a" panose="03050602040000000000"/>
              </a:rPr>
              <a:t>C is for concrete</a:t>
            </a:r>
            <a:r>
              <a:rPr lang="en-GB" dirty="0">
                <a:solidFill>
                  <a:prstClr val="black"/>
                </a:solidFill>
                <a:latin typeface="XCCW Joined 4a" panose="03050602040000000000"/>
              </a:rPr>
              <a:t>.  New concepts are introduced through the use of physical objects or practical equipment. can include ordinary household items such as straws or dice, or specific mathematical resources such as dienes or Numicon.</a:t>
            </a:r>
            <a:endParaRPr lang="en-GB" dirty="0"/>
          </a:p>
        </p:txBody>
      </p:sp>
      <p:sp>
        <p:nvSpPr>
          <p:cNvPr id="8" name="Rectangle 7"/>
          <p:cNvSpPr/>
          <p:nvPr/>
        </p:nvSpPr>
        <p:spPr>
          <a:xfrm>
            <a:off x="7698298" y="4175162"/>
            <a:ext cx="4216198" cy="2677656"/>
          </a:xfrm>
          <a:prstGeom prst="rect">
            <a:avLst/>
          </a:prstGeom>
        </p:spPr>
        <p:txBody>
          <a:bodyPr wrap="square">
            <a:spAutoFit/>
          </a:bodyPr>
          <a:lstStyle/>
          <a:p>
            <a:pPr lvl="0" algn="ctr">
              <a:defRPr/>
            </a:pPr>
            <a:r>
              <a:rPr lang="en-GB" b="1" dirty="0">
                <a:solidFill>
                  <a:prstClr val="black"/>
                </a:solidFill>
                <a:latin typeface="XCCW Joined 4a" panose="03050602040000000000"/>
              </a:rPr>
              <a:t>A is for abstract</a:t>
            </a:r>
            <a:r>
              <a:rPr lang="en-GB" dirty="0">
                <a:solidFill>
                  <a:prstClr val="black"/>
                </a:solidFill>
                <a:latin typeface="XCCW Joined 4a" panose="03050602040000000000"/>
              </a:rPr>
              <a:t>. Once children have a secure understanding of the concept they are then able to move on to the abstract stage. Here, children are using symbols to solve problems. To be able to access this stage effectively, children need access to the previous two stages alongside it</a:t>
            </a:r>
            <a:r>
              <a:rPr lang="en-GB" sz="2400" dirty="0">
                <a:solidFill>
                  <a:prstClr val="black"/>
                </a:solidFill>
                <a:latin typeface="XCCW Joined 4a" panose="03050602040000000000"/>
              </a:rPr>
              <a:t>.</a:t>
            </a:r>
          </a:p>
        </p:txBody>
      </p:sp>
      <p:sp>
        <p:nvSpPr>
          <p:cNvPr id="9" name="Rectangle 8"/>
          <p:cNvSpPr/>
          <p:nvPr/>
        </p:nvSpPr>
        <p:spPr>
          <a:xfrm>
            <a:off x="2667073" y="311689"/>
            <a:ext cx="6096000" cy="646331"/>
          </a:xfrm>
          <a:prstGeom prst="rect">
            <a:avLst/>
          </a:prstGeom>
        </p:spPr>
        <p:txBody>
          <a:bodyPr>
            <a:spAutoFit/>
          </a:bodyPr>
          <a:lstStyle/>
          <a:p>
            <a:r>
              <a:rPr lang="en-GB" b="1" u="sng" dirty="0">
                <a:solidFill>
                  <a:srgbClr val="FF0000"/>
                </a:solidFill>
                <a:latin typeface="Algerian" panose="04020705040A02060702" pitchFamily="82" charset="0"/>
                <a:cs typeface="Calibri" panose="020F0502020204030204" pitchFamily="34" charset="0"/>
              </a:rPr>
              <a:t>Importance of Resources</a:t>
            </a:r>
            <a:br>
              <a:rPr lang="en-GB" dirty="0">
                <a:latin typeface="XCCW Joined 4a" panose="03050602040000000000" pitchFamily="66" charset="0"/>
                <a:cs typeface="Calibri" panose="020F0502020204030204" pitchFamily="34" charset="0"/>
              </a:rPr>
            </a:br>
            <a:endParaRPr lang="en-GB" dirty="0"/>
          </a:p>
        </p:txBody>
      </p:sp>
    </p:spTree>
    <p:extLst>
      <p:ext uri="{BB962C8B-B14F-4D97-AF65-F5344CB8AC3E}">
        <p14:creationId xmlns:p14="http://schemas.microsoft.com/office/powerpoint/2010/main" val="38713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tx1"/>
                </a:solidFill>
                <a:latin typeface="XCCW Joined 4a" panose="03050602040000000000"/>
              </a:rPr>
              <a:t>Resources you can use at home</a:t>
            </a:r>
          </a:p>
        </p:txBody>
      </p:sp>
      <p:pic>
        <p:nvPicPr>
          <p:cNvPr id="10" name="Picture 2" descr="Selling Your Home - Fast Sale Ho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52160" y="2425900"/>
            <a:ext cx="6209211" cy="4282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umberblocks - CBeebies - BB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38900" y="4140927"/>
            <a:ext cx="4563890" cy="25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1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99930" y="2289738"/>
            <a:ext cx="11991986" cy="2459684"/>
          </a:xfrm>
        </p:spPr>
        <p:txBody>
          <a:bodyPr anchor="b">
            <a:normAutofit/>
          </a:bodyPr>
          <a:lstStyle/>
          <a:p>
            <a:pPr algn="l"/>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Allows</a:t>
            </a:r>
            <a:r>
              <a:rPr kumimoji="0" lang="en-GB" sz="3100" b="0" i="0" u="none" strike="noStrike" kern="1200" cap="none" spc="0" normalizeH="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children to be exposed to a variety of different types of learning and to ensure coverage of </a:t>
            </a:r>
            <a:r>
              <a:rPr kumimoji="0" lang="en-GB" sz="31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fluency</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31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problem solving </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GB" sz="31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reasoning</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in different formats to ensure that our maths curriculum is </a:t>
            </a:r>
            <a:r>
              <a:rPr kumimoji="0" lang="en-GB" sz="3100" b="1"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rich</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GB" sz="3100" b="1"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varied</a:t>
            </a:r>
            <a:r>
              <a:rPr kumimoji="0" lang="en-GB" sz="31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en-GB" sz="3100" b="1" dirty="0">
              <a:solidFill>
                <a:srgbClr val="0000FF"/>
              </a:solidFill>
              <a:latin typeface="+mj-lt"/>
            </a:endParaRP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5CC358DD-3E91-4821-B367-27D45FE453BD}"/>
              </a:ext>
            </a:extLst>
          </p:cNvPr>
          <p:cNvSpPr txBox="1"/>
          <p:nvPr/>
        </p:nvSpPr>
        <p:spPr>
          <a:xfrm>
            <a:off x="-4253" y="28876"/>
            <a:ext cx="12096169" cy="6463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Light" panose="020F0302020204030204"/>
                <a:ea typeface="+mn-ea"/>
                <a:cs typeface="+mn-cs"/>
              </a:rPr>
              <a:t>What does Maths learning look like at Stanley St Andrew’s?</a:t>
            </a:r>
          </a:p>
        </p:txBody>
      </p:sp>
      <p:pic>
        <p:nvPicPr>
          <p:cNvPr id="2" name="Picture 1"/>
          <p:cNvPicPr>
            <a:picLocks noChangeAspect="1"/>
          </p:cNvPicPr>
          <p:nvPr/>
        </p:nvPicPr>
        <p:blipFill>
          <a:blip r:embed="rId3"/>
          <a:stretch>
            <a:fillRect/>
          </a:stretch>
        </p:blipFill>
        <p:spPr>
          <a:xfrm>
            <a:off x="320965" y="5012749"/>
            <a:ext cx="3000375" cy="1190625"/>
          </a:xfrm>
          <a:prstGeom prst="rect">
            <a:avLst/>
          </a:prstGeom>
        </p:spPr>
      </p:pic>
      <p:pic>
        <p:nvPicPr>
          <p:cNvPr id="5" name="Picture 4"/>
          <p:cNvPicPr>
            <a:picLocks noChangeAspect="1"/>
          </p:cNvPicPr>
          <p:nvPr/>
        </p:nvPicPr>
        <p:blipFill>
          <a:blip r:embed="rId4"/>
          <a:stretch>
            <a:fillRect/>
          </a:stretch>
        </p:blipFill>
        <p:spPr>
          <a:xfrm>
            <a:off x="657456" y="1050875"/>
            <a:ext cx="4841698" cy="1893574"/>
          </a:xfrm>
          <a:prstGeom prst="rect">
            <a:avLst/>
          </a:prstGeom>
        </p:spPr>
      </p:pic>
      <p:pic>
        <p:nvPicPr>
          <p:cNvPr id="6" name="Picture 5"/>
          <p:cNvPicPr>
            <a:picLocks noChangeAspect="1"/>
          </p:cNvPicPr>
          <p:nvPr/>
        </p:nvPicPr>
        <p:blipFill>
          <a:blip r:embed="rId5"/>
          <a:stretch>
            <a:fillRect/>
          </a:stretch>
        </p:blipFill>
        <p:spPr>
          <a:xfrm>
            <a:off x="7197783" y="1094920"/>
            <a:ext cx="1657350" cy="1638300"/>
          </a:xfrm>
          <a:prstGeom prst="rect">
            <a:avLst/>
          </a:prstGeom>
        </p:spPr>
      </p:pic>
      <p:pic>
        <p:nvPicPr>
          <p:cNvPr id="7" name="Picture 6"/>
          <p:cNvPicPr>
            <a:picLocks noChangeAspect="1"/>
          </p:cNvPicPr>
          <p:nvPr/>
        </p:nvPicPr>
        <p:blipFill rotWithShape="1">
          <a:blip r:embed="rId6"/>
          <a:srcRect t="12178" r="3776" b="3773"/>
          <a:stretch/>
        </p:blipFill>
        <p:spPr>
          <a:xfrm>
            <a:off x="3895525" y="5475522"/>
            <a:ext cx="3302258" cy="923644"/>
          </a:xfrm>
          <a:prstGeom prst="rect">
            <a:avLst/>
          </a:prstGeom>
        </p:spPr>
      </p:pic>
      <p:pic>
        <p:nvPicPr>
          <p:cNvPr id="8" name="Picture 7"/>
          <p:cNvPicPr>
            <a:picLocks noChangeAspect="1"/>
          </p:cNvPicPr>
          <p:nvPr/>
        </p:nvPicPr>
        <p:blipFill>
          <a:blip r:embed="rId7"/>
          <a:stretch>
            <a:fillRect/>
          </a:stretch>
        </p:blipFill>
        <p:spPr>
          <a:xfrm>
            <a:off x="8749434" y="5244152"/>
            <a:ext cx="2000250" cy="1095375"/>
          </a:xfrm>
          <a:prstGeom prst="rect">
            <a:avLst/>
          </a:prstGeom>
        </p:spPr>
      </p:pic>
    </p:spTree>
    <p:extLst>
      <p:ext uri="{BB962C8B-B14F-4D97-AF65-F5344CB8AC3E}">
        <p14:creationId xmlns:p14="http://schemas.microsoft.com/office/powerpoint/2010/main" val="3367397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912" y="501134"/>
            <a:ext cx="92214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XCCW Joined 4a" panose="03050602040000000000"/>
                <a:ea typeface="+mn-ea"/>
                <a:cs typeface="+mn-cs"/>
              </a:rPr>
              <a:t>Alternatives to maths resources</a:t>
            </a:r>
          </a:p>
        </p:txBody>
      </p:sp>
      <p:pic>
        <p:nvPicPr>
          <p:cNvPr id="8" name="Picture 2" descr="50pcs Round Maths Counters Games Sorting Counting Games Numeracy  Educational Toy | eB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1708" y="1491117"/>
            <a:ext cx="1582783" cy="1582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marties - Wikiped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4179" y="1688087"/>
            <a:ext cx="2142308" cy="9801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32411" y="1454781"/>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Counters		                     or you could use……		                       Smarties</a:t>
            </a:r>
          </a:p>
        </p:txBody>
      </p:sp>
      <p:pic>
        <p:nvPicPr>
          <p:cNvPr id="13" name="Picture 6" descr="Mathematical Shape Models – kaywolab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1708" y="3449055"/>
            <a:ext cx="1324791" cy="132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udent Packs - UniKitOut | Food Cupboard Starter Ki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501746" y="3449055"/>
            <a:ext cx="2125365" cy="14599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51709" y="3009928"/>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3D shapes	                         or you could use……		                            groceries</a:t>
            </a:r>
          </a:p>
        </p:txBody>
      </p:sp>
      <p:pic>
        <p:nvPicPr>
          <p:cNvPr id="16" name="Picture 10" descr="The Original Three Bear Family® Basic Six Colour Rainbow Counter Set (Set  of 9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51709" y="5310670"/>
            <a:ext cx="1268276" cy="12682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51708" y="4927311"/>
            <a:ext cx="10202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Counting Bears	                         or you could use……                                       anything you have a lot of!		                           </a:t>
            </a:r>
          </a:p>
        </p:txBody>
      </p:sp>
      <p:pic>
        <p:nvPicPr>
          <p:cNvPr id="18" name="Picture 12" descr="Welly 3 Inch Die Cast Vehicle - Kids Toys from Soup Dragon U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27578" y="5391782"/>
            <a:ext cx="1455511" cy="14555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s://encrypted-tbn0.gstatic.com/images?q=tbn%3AANd9GcRskAS6uwxONX2rUZKasRgSp8gixB3dn-Yt2mM232HlTO_WK4xUxNZOl6Pn0Vp2RMYAVjCO-Lft&amp;usqp=CAc"/>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0165320" y="5505584"/>
            <a:ext cx="1866900" cy="12279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Sorry, But the Perfect Lego Brick May Never Be Eco-Friendly | WIRED"/>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41442" y="5809549"/>
            <a:ext cx="1886136" cy="88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410" y="397506"/>
            <a:ext cx="1070932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XCCW Joined 4a" panose="03050602040000000000"/>
                <a:ea typeface="+mn-ea"/>
                <a:cs typeface="+mn-cs"/>
              </a:rPr>
              <a:t>You can use anything you have around the house</a:t>
            </a:r>
          </a:p>
        </p:txBody>
      </p:sp>
      <p:pic>
        <p:nvPicPr>
          <p:cNvPr id="4" name="Picture 2" descr="How to buy pasta - BBC Good Foo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137" y="2096293"/>
            <a:ext cx="3514498" cy="1757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8763" y="1618614"/>
            <a:ext cx="2234928" cy="2234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uring our outside playtime we talked about the size of our toys. Mr 3 ran  around collecting different sized toys and then he put them in height order  (Whilst Miss nearly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72687" y="4629270"/>
            <a:ext cx="2967079" cy="1969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000 rubber ducks cheap Cheap Toys &amp; Kids Toy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6757" y="4629271"/>
            <a:ext cx="1841274" cy="2021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ARGE MAGNETIC NUMBERS - Wesc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0143" y="4735513"/>
            <a:ext cx="2411707" cy="1808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4. The four suits of a pack of cards | Reference and languages books | The  Guardia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664484" y="1936514"/>
            <a:ext cx="2084546" cy="2076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199" y="1807311"/>
            <a:ext cx="18742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Pasta for counting</a:t>
            </a:r>
          </a:p>
        </p:txBody>
      </p:sp>
      <p:sp>
        <p:nvSpPr>
          <p:cNvPr id="12" name="TextBox 11"/>
          <p:cNvSpPr txBox="1"/>
          <p:nvPr/>
        </p:nvSpPr>
        <p:spPr>
          <a:xfrm>
            <a:off x="5197771" y="1397611"/>
            <a:ext cx="25850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Cards for number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 recognition and counting</a:t>
            </a:r>
          </a:p>
        </p:txBody>
      </p:sp>
      <p:sp>
        <p:nvSpPr>
          <p:cNvPr id="13" name="TextBox 12"/>
          <p:cNvSpPr txBox="1"/>
          <p:nvPr/>
        </p:nvSpPr>
        <p:spPr>
          <a:xfrm>
            <a:off x="9372507" y="1567182"/>
            <a:ext cx="21222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Chewits for counting</a:t>
            </a:r>
          </a:p>
        </p:txBody>
      </p:sp>
      <p:sp>
        <p:nvSpPr>
          <p:cNvPr id="14" name="TextBox 13"/>
          <p:cNvSpPr txBox="1"/>
          <p:nvPr/>
        </p:nvSpPr>
        <p:spPr>
          <a:xfrm>
            <a:off x="3010493" y="5128691"/>
            <a:ext cx="232262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Magnetic numbers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number recognition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5" name="TextBox 14"/>
          <p:cNvSpPr txBox="1"/>
          <p:nvPr/>
        </p:nvSpPr>
        <p:spPr>
          <a:xfrm>
            <a:off x="7749030" y="4152511"/>
            <a:ext cx="24056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Toys to put in size order</a:t>
            </a:r>
          </a:p>
        </p:txBody>
      </p:sp>
    </p:spTree>
    <p:extLst>
      <p:ext uri="{BB962C8B-B14F-4D97-AF65-F5344CB8AC3E}">
        <p14:creationId xmlns:p14="http://schemas.microsoft.com/office/powerpoint/2010/main" val="65854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396" y="505895"/>
            <a:ext cx="70982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Don’t Forget Outside</a:t>
            </a:r>
          </a:p>
        </p:txBody>
      </p:sp>
      <p:pic>
        <p:nvPicPr>
          <p:cNvPr id="21" name="Picture 2" descr="Outdoor Maths Activities EYFS – Outdoor Maths Ideas – Play of the W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901" y="1583732"/>
            <a:ext cx="2613546" cy="30581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utdoor Maths Activities KS1 -Maths Outdoor Learning – Play of the Wi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4477" y="3153739"/>
            <a:ext cx="3113782" cy="33993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100+ Outdoor maths EYFS Preschool images | maths eyfs, eyfs, outdoor  learn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6063" y="4853400"/>
            <a:ext cx="1372666" cy="1826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5 Of The Best Autumnal Early Years Activities For Indoor And Outdoor  Learn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076783" y="3364172"/>
            <a:ext cx="2857614" cy="176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Natural Numbers 0-20 EYFS KS1 display | Teaching Resourc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43289" y="4557714"/>
            <a:ext cx="2600902" cy="19517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Outdoor Maths Activities EYFS – Outdoor Maths Ideas – Play of the Wil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67827" y="1722941"/>
            <a:ext cx="3695727" cy="12192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Active Maths Outdoors Idea | Learning through Landscape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884680" y="565271"/>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63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Numbers are all around us!</a:t>
            </a:r>
          </a:p>
        </p:txBody>
      </p:sp>
      <p:pic>
        <p:nvPicPr>
          <p:cNvPr id="4" name="Picture 8" descr="Issues Of The Environment: The Impacts Of Increasing Michigan's Speed  Limits | WEM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34450" y="1128807"/>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UMBERS AROUND US - I SPY GAME - Syllabubb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5826" y="1607640"/>
            <a:ext cx="2833285" cy="2833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Translating Common Numbers into Extraordinary Messages | Eclectic Horizo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18894" y="176518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5 Ways To Explore Numbers In Early Year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23706" y="4032892"/>
            <a:ext cx="4520419" cy="2289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Projecting Car Park Signs - 5 MPH Speed Limit | Set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89111" y="3825590"/>
            <a:ext cx="2055362" cy="2704424"/>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38753" y="519207"/>
            <a:ext cx="609600" cy="609600"/>
          </a:xfrm>
          <a:prstGeom prst="rect">
            <a:avLst/>
          </a:prstGeom>
        </p:spPr>
      </p:pic>
    </p:spTree>
    <p:extLst>
      <p:ext uri="{BB962C8B-B14F-4D97-AF65-F5344CB8AC3E}">
        <p14:creationId xmlns:p14="http://schemas.microsoft.com/office/powerpoint/2010/main" val="389659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Counting in 2s and 10s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04" y="1833076"/>
            <a:ext cx="1407163" cy="73669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867" y="1810565"/>
            <a:ext cx="1407163" cy="73669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030" y="1833074"/>
            <a:ext cx="1407163" cy="736691"/>
          </a:xfrm>
          <a:prstGeom prst="rect">
            <a:avLst/>
          </a:prstGeom>
        </p:spPr>
      </p:pic>
      <p:pic>
        <p:nvPicPr>
          <p:cNvPr id="9" name="Picture 4" descr="1 pair Women Socks Cotton Crew Lovers Socks Pink Green Yellow Colorful  Funny Animal Cartoon Casual Dots in tube Sock Men socks|Socks| - AliExpres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65618" y="1889303"/>
            <a:ext cx="1706967" cy="2076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0752" y="4785261"/>
            <a:ext cx="735130" cy="186307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7748" y="4848108"/>
            <a:ext cx="735130" cy="1863077"/>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9046" y="4786555"/>
            <a:ext cx="735130" cy="18630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51371" y="1931729"/>
            <a:ext cx="1610814" cy="1398065"/>
          </a:xfrm>
          <a:prstGeom prst="rect">
            <a:avLst/>
          </a:prstGeom>
        </p:spPr>
      </p:pic>
      <p:sp>
        <p:nvSpPr>
          <p:cNvPr id="15" name="TextBox 14"/>
          <p:cNvSpPr txBox="1"/>
          <p:nvPr/>
        </p:nvSpPr>
        <p:spPr>
          <a:xfrm>
            <a:off x="1377245" y="1153553"/>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Numicon	                                                    or you could use……		                       socks</a:t>
            </a:r>
          </a:p>
        </p:txBody>
      </p:sp>
      <p:sp>
        <p:nvSpPr>
          <p:cNvPr id="16" name="TextBox 15"/>
          <p:cNvSpPr txBox="1"/>
          <p:nvPr/>
        </p:nvSpPr>
        <p:spPr>
          <a:xfrm>
            <a:off x="1080195" y="4288234"/>
            <a:ext cx="10202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ndara"/>
                <a:ea typeface="+mn-ea"/>
                <a:cs typeface="+mn-cs"/>
              </a:rPr>
              <a:t>Numicon	                                                    or you could use……		                         gloves</a:t>
            </a:r>
          </a:p>
        </p:txBody>
      </p:sp>
      <p:pic>
        <p:nvPicPr>
          <p:cNvPr id="1026" name="Picture 2" descr="Egg Carton Math: Make Ten! | School Time Snippets">
            <a:extLst>
              <a:ext uri="{FF2B5EF4-FFF2-40B4-BE49-F238E27FC236}">
                <a16:creationId xmlns:a16="http://schemas.microsoft.com/office/drawing/2014/main" id="{FC4C0AEC-BE7D-4E5E-8868-B3A8C6799E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3042" y="4785261"/>
            <a:ext cx="3004361" cy="200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56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a:ea typeface="+mn-ea"/>
                <a:cs typeface="+mn-cs"/>
              </a:rPr>
              <a:t>Numbers</a:t>
            </a:r>
          </a:p>
        </p:txBody>
      </p:sp>
      <p:sp>
        <p:nvSpPr>
          <p:cNvPr id="4" name="Rectangle 3"/>
          <p:cNvSpPr/>
          <p:nvPr/>
        </p:nvSpPr>
        <p:spPr>
          <a:xfrm>
            <a:off x="393338" y="1174709"/>
            <a:ext cx="1179866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100 Square           or you could use          </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hlinkClick r:id="rId3"/>
              </a:rPr>
              <a:t>100 square splat</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online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a:t>
            </a:r>
            <a:endParaRPr kumimoji="0" lang="en-GB" sz="1800" b="0" i="0" u="none" strike="noStrike" kern="1200" cap="none" spc="0" normalizeH="0" baseline="0" noProof="0" dirty="0">
              <a:ln>
                <a:noFill/>
              </a:ln>
              <a:solidFill>
                <a:srgbClr val="0070C0"/>
              </a:solidFill>
              <a:effectLst/>
              <a:uLnTx/>
              <a:uFillTx/>
              <a:latin typeface="XCCW Joined 4a" panose="03050602040000000000" pitchFamily="66" charset="0"/>
              <a:ea typeface="+mn-ea"/>
              <a:cs typeface="+mn-cs"/>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64" y="1606328"/>
            <a:ext cx="1517157" cy="1659157"/>
          </a:xfrm>
          <a:prstGeom prst="rect">
            <a:avLst/>
          </a:prstGeom>
        </p:spPr>
      </p:pic>
      <p:sp>
        <p:nvSpPr>
          <p:cNvPr id="7" name="Rectangle 6"/>
          <p:cNvSpPr/>
          <p:nvPr/>
        </p:nvSpPr>
        <p:spPr>
          <a:xfrm>
            <a:off x="445594" y="4942882"/>
            <a:ext cx="11010072"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Dice          or you could use an  </a:t>
            </a: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hlinkClick r:id="rId5"/>
              </a:rPr>
              <a:t>Online Dice</a:t>
            </a:r>
            <a:endPar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CW Cursive Writing 4" panose="03050602040000000000" pitchFamily="66" charset="0"/>
              <a:ea typeface="+mn-ea"/>
              <a:cs typeface="+mn-cs"/>
            </a:endParaRPr>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5594" y="5363708"/>
            <a:ext cx="1666875" cy="1333500"/>
          </a:xfrm>
          <a:prstGeom prst="rect">
            <a:avLst/>
          </a:prstGeom>
        </p:spPr>
      </p:pic>
      <p:sp>
        <p:nvSpPr>
          <p:cNvPr id="2" name="TextBox 1"/>
          <p:cNvSpPr txBox="1"/>
          <p:nvPr/>
        </p:nvSpPr>
        <p:spPr>
          <a:xfrm>
            <a:off x="2204492" y="2126725"/>
            <a:ext cx="509764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Games you could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Cover Up</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 Cover up one or more squares using counters. The child has to guess which numbers are hidden under the counter/s.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Patterns: </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Cover the multiples of 2, 3, 5 and 10 etc (one multiple at a time). Use the patterns to predict which numbers will be in the sequence.</a:t>
            </a:r>
          </a:p>
        </p:txBody>
      </p:sp>
      <p:pic>
        <p:nvPicPr>
          <p:cNvPr id="10" name="Picture 9"/>
          <p:cNvPicPr>
            <a:picLocks noChangeAspect="1"/>
          </p:cNvPicPr>
          <p:nvPr/>
        </p:nvPicPr>
        <p:blipFill>
          <a:blip r:embed="rId7"/>
          <a:stretch>
            <a:fillRect/>
          </a:stretch>
        </p:blipFill>
        <p:spPr>
          <a:xfrm>
            <a:off x="8549559" y="1606328"/>
            <a:ext cx="1834219" cy="1519043"/>
          </a:xfrm>
          <a:prstGeom prst="rect">
            <a:avLst/>
          </a:prstGeom>
        </p:spPr>
      </p:pic>
      <p:pic>
        <p:nvPicPr>
          <p:cNvPr id="11" name="Picture 10"/>
          <p:cNvPicPr>
            <a:picLocks noChangeAspect="1"/>
          </p:cNvPicPr>
          <p:nvPr/>
        </p:nvPicPr>
        <p:blipFill>
          <a:blip r:embed="rId8"/>
          <a:stretch>
            <a:fillRect/>
          </a:stretch>
        </p:blipFill>
        <p:spPr>
          <a:xfrm>
            <a:off x="7217148" y="3375313"/>
            <a:ext cx="2060706" cy="1025619"/>
          </a:xfrm>
          <a:prstGeom prst="rect">
            <a:avLst/>
          </a:prstGeom>
        </p:spPr>
      </p:pic>
      <p:sp>
        <p:nvSpPr>
          <p:cNvPr id="12" name="TextBox 11"/>
          <p:cNvSpPr txBox="1"/>
          <p:nvPr/>
        </p:nvSpPr>
        <p:spPr>
          <a:xfrm>
            <a:off x="5368835" y="4942882"/>
            <a:ext cx="6555524" cy="18158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Games you could play: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Use dice to help your child recognise numbers at speed.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Knock Out: </a:t>
            </a:r>
            <a:r>
              <a:rPr kumimoji="0" lang="en-GB" sz="12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Each player chooses a “knock out number” – either 6, 7, 8, or 9. More than one player can choose the same number. Players take turns throwing both dice, once each turn. Add the number of both dice for the score. If a player throws a 6, 7, 8 or 9, they are knocked out of the game until the next round.</a:t>
            </a:r>
          </a:p>
        </p:txBody>
      </p:sp>
    </p:spTree>
    <p:extLst>
      <p:ext uri="{BB962C8B-B14F-4D97-AF65-F5344CB8AC3E}">
        <p14:creationId xmlns:p14="http://schemas.microsoft.com/office/powerpoint/2010/main" val="154853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0937" y="55176"/>
            <a:ext cx="9144000" cy="2387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XCCW Joined 4a" panose="03050602040000000000" pitchFamily="66" charset="0"/>
                <a:ea typeface="+mj-ea"/>
                <a:cs typeface="+mj-cs"/>
              </a:rPr>
              <a:t>Addition/ Subtraction using sweets instead of dienes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239" y="2504123"/>
            <a:ext cx="2988430" cy="2512014"/>
          </a:xfrm>
          <a:prstGeom prst="rect">
            <a:avLst/>
          </a:prstGeom>
        </p:spPr>
      </p:pic>
      <p:sp>
        <p:nvSpPr>
          <p:cNvPr id="7" name="TextBox 6"/>
          <p:cNvSpPr txBox="1"/>
          <p:nvPr/>
        </p:nvSpPr>
        <p:spPr>
          <a:xfrm>
            <a:off x="1149557" y="5544687"/>
            <a:ext cx="923979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In Year 2 we use dienes for addition/ subtraction. Instead of tens and ones resource you could use sweets (such as Chewits). A whole pack of Chewits are the tens and individual Chewits are the ones. E.g. 18 = 1 tens and 8 ones</a:t>
            </a:r>
          </a:p>
        </p:txBody>
      </p:sp>
      <p:pic>
        <p:nvPicPr>
          <p:cNvPr id="8" name="Picture 2"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6190" y="2504122"/>
            <a:ext cx="2673123" cy="267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3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7139" y="365125"/>
            <a:ext cx="10828720" cy="1325563"/>
          </a:xfrm>
        </p:spPr>
        <p:txBody>
          <a:bodyPr>
            <a:normAutofit/>
          </a:bodyPr>
          <a:lstStyle/>
          <a:p>
            <a:r>
              <a:rPr lang="en-GB" sz="3200" dirty="0">
                <a:solidFill>
                  <a:schemeClr val="tx1"/>
                </a:solidFill>
                <a:latin typeface="XCCW Joined 4a" panose="03050602040000000000" pitchFamily="66" charset="0"/>
              </a:rPr>
              <a:t>An example of an addition word problem being solved using dienes. This could be solved using sweets (e.g. Chewits)</a:t>
            </a:r>
          </a:p>
        </p:txBody>
      </p:sp>
      <p:sp>
        <p:nvSpPr>
          <p:cNvPr id="5" name="Rectangle 4"/>
          <p:cNvSpPr/>
          <p:nvPr/>
        </p:nvSpPr>
        <p:spPr>
          <a:xfrm>
            <a:off x="304800" y="2032002"/>
            <a:ext cx="1095756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XCCW Joined 4a" panose="03050602040000000000" pitchFamily="66" charset="0"/>
                <a:ea typeface="+mn-ea"/>
                <a:cs typeface="+mn-cs"/>
              </a:rPr>
              <a:t>Big skeleton goes to the shop to buy cakes. He buys 12 chocolate cakes and 10 cream cakes. How many does he buy altogether?</a:t>
            </a:r>
            <a:endParaRPr kumimoji="0" lang="en-GB" sz="1800" b="0" i="0" u="none" strike="noStrike" kern="1200" cap="none" spc="0" normalizeH="0" baseline="0" noProof="0" dirty="0">
              <a:ln>
                <a:noFill/>
              </a:ln>
              <a:solidFill>
                <a:prstClr val="black"/>
              </a:solidFill>
              <a:effectLst/>
              <a:uLnTx/>
              <a:uFillTx/>
              <a:latin typeface="Candara"/>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76" y="3016705"/>
            <a:ext cx="3056757" cy="229256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6792" y="3019647"/>
            <a:ext cx="3052835" cy="22896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6398" y="3019647"/>
            <a:ext cx="3052834" cy="2289626"/>
          </a:xfrm>
          <a:prstGeom prst="rect">
            <a:avLst/>
          </a:prstGeom>
        </p:spPr>
      </p:pic>
      <p:pic>
        <p:nvPicPr>
          <p:cNvPr id="10" name="Picture 2" descr="Strawberry Chewits E-Liquid - 30-120ml - 0mg/3mg/6mg - Premium Vaping U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5738" y="2880038"/>
            <a:ext cx="2189502" cy="21895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181" y="5647645"/>
            <a:ext cx="111816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You could also use sticks as tens and stones as ones.</a:t>
            </a:r>
          </a:p>
        </p:txBody>
      </p:sp>
      <p:pic>
        <p:nvPicPr>
          <p:cNvPr id="12" name="Picture 2" descr="Aumüller Silver Vine Cat Sticks | zooplus.co.u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45421" y="5622248"/>
            <a:ext cx="1041213" cy="1041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86634" y="5534043"/>
            <a:ext cx="1228640" cy="1217621"/>
          </a:xfrm>
          <a:prstGeom prst="rect">
            <a:avLst/>
          </a:prstGeom>
        </p:spPr>
      </p:pic>
    </p:spTree>
    <p:extLst>
      <p:ext uri="{BB962C8B-B14F-4D97-AF65-F5344CB8AC3E}">
        <p14:creationId xmlns:p14="http://schemas.microsoft.com/office/powerpoint/2010/main" val="337708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40275" y="296396"/>
            <a:ext cx="10515600" cy="581389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For greater or less than you could use…</a:t>
            </a: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GB" sz="2400" b="0" i="0" u="none" strike="noStrike" kern="1200" cap="none" spc="0" normalizeH="0" baseline="0" noProof="0" dirty="0">
              <a:ln>
                <a:noFill/>
              </a:ln>
              <a:solidFill>
                <a:srgbClr val="073E87"/>
              </a:solidFill>
              <a:effectLst/>
              <a:uLnTx/>
              <a:uFillTx/>
              <a:latin typeface="XCCW Joined 4a" panose="03050602040000000000" pitchFamily="66" charset="0"/>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en-GB" sz="2400" b="0" i="0" u="none" strike="noStrike" kern="1200" cap="none" spc="0" normalizeH="0" baseline="0" noProof="0" dirty="0">
              <a:ln>
                <a:noFill/>
              </a:ln>
              <a:solidFill>
                <a:srgbClr val="073E87"/>
              </a:solidFill>
              <a:effectLst/>
              <a:uLnTx/>
              <a:uFillTx/>
              <a:latin typeface="XCCW Joined 4a" panose="03050602040000000000" pitchFamily="66" charset="0"/>
              <a:ea typeface="+mn-ea"/>
              <a:cs typeface="+mn-cs"/>
            </a:endParaRPr>
          </a:p>
        </p:txBody>
      </p:sp>
      <p:pic>
        <p:nvPicPr>
          <p:cNvPr id="9" name="Picture 2" descr="60+ Best Math - Greater Than/Less Than images | math, teaching math, math  classro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784" y="855177"/>
            <a:ext cx="1700120" cy="2254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TH MONSTERS - Greater Than, Less Than, Equal To (popsicle sticks and  googly eyes) #preschool #math #greater … | Preschool math games, Math  crafts, Homeschool ma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9224" y="820447"/>
            <a:ext cx="3018851" cy="22548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0275" y="3292846"/>
            <a:ext cx="11089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For money work or problems you could use your own coins/ notes.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12" y="3759361"/>
            <a:ext cx="2115048" cy="24790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95403" y="3879756"/>
            <a:ext cx="1666875" cy="2524125"/>
          </a:xfrm>
          <a:prstGeom prst="rect">
            <a:avLst/>
          </a:prstGeom>
        </p:spPr>
      </p:pic>
    </p:spTree>
    <p:extLst>
      <p:ext uri="{BB962C8B-B14F-4D97-AF65-F5344CB8AC3E}">
        <p14:creationId xmlns:p14="http://schemas.microsoft.com/office/powerpoint/2010/main" val="4151840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8800" dirty="0"/>
              <a:t>Handouts</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98111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451686" y="1617322"/>
            <a:ext cx="4722027" cy="1018839"/>
          </a:xfrm>
        </p:spPr>
        <p:txBody>
          <a:bodyPr anchor="b">
            <a:normAutofit fontScale="62500" lnSpcReduction="20000"/>
          </a:bodyPr>
          <a:lstStyle/>
          <a:p>
            <a:pPr algn="l"/>
            <a:r>
              <a:rPr lang="en-GB" sz="4400" b="1" dirty="0">
                <a:solidFill>
                  <a:srgbClr val="FF0000"/>
                </a:solidFill>
                <a:latin typeface="+mj-lt"/>
              </a:rPr>
              <a:t>What are the National Curriculum Programmes of Study?</a:t>
            </a: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223CC40A-1F21-70A5-0FBA-1F406C568CB7}"/>
              </a:ext>
            </a:extLst>
          </p:cNvPr>
          <p:cNvSpPr txBox="1"/>
          <p:nvPr/>
        </p:nvSpPr>
        <p:spPr>
          <a:xfrm>
            <a:off x="6045386" y="1077829"/>
            <a:ext cx="6154056"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The link below will take you to the programmes of study for each year group. This shows you what your child will be learning when at school and what a child of that age is expected to achieve by the end of the year (Age Related Expectations). </a:t>
            </a:r>
          </a:p>
        </p:txBody>
      </p:sp>
      <p:pic>
        <p:nvPicPr>
          <p:cNvPr id="4" name="Picture 3">
            <a:extLst>
              <a:ext uri="{FF2B5EF4-FFF2-40B4-BE49-F238E27FC236}">
                <a16:creationId xmlns:a16="http://schemas.microsoft.com/office/drawing/2014/main" id="{3C3BF45C-5F23-4472-A293-67DA89421C66}"/>
              </a:ext>
            </a:extLst>
          </p:cNvPr>
          <p:cNvPicPr>
            <a:picLocks noChangeAspect="1"/>
          </p:cNvPicPr>
          <p:nvPr/>
        </p:nvPicPr>
        <p:blipFill>
          <a:blip r:embed="rId3"/>
          <a:stretch>
            <a:fillRect/>
          </a:stretch>
        </p:blipFill>
        <p:spPr>
          <a:xfrm>
            <a:off x="1281701" y="2704827"/>
            <a:ext cx="3398041" cy="2535851"/>
          </a:xfrm>
          <a:prstGeom prst="rect">
            <a:avLst/>
          </a:prstGeom>
        </p:spPr>
      </p:pic>
      <p:sp>
        <p:nvSpPr>
          <p:cNvPr id="14" name="TextBox 13">
            <a:extLst>
              <a:ext uri="{FF2B5EF4-FFF2-40B4-BE49-F238E27FC236}">
                <a16:creationId xmlns:a16="http://schemas.microsoft.com/office/drawing/2014/main" id="{6E205F5D-9711-4C72-A060-F4E933A112C4}"/>
              </a:ext>
            </a:extLst>
          </p:cNvPr>
          <p:cNvSpPr txBox="1"/>
          <p:nvPr/>
        </p:nvSpPr>
        <p:spPr>
          <a:xfrm>
            <a:off x="5566024" y="5240678"/>
            <a:ext cx="6262098" cy="646331"/>
          </a:xfrm>
          <a:prstGeom prst="rect">
            <a:avLst/>
          </a:prstGeom>
          <a:noFill/>
        </p:spPr>
        <p:txBody>
          <a:bodyPr wrap="square">
            <a:spAutoFit/>
          </a:bodyPr>
          <a:lstStyle/>
          <a:p>
            <a:pPr algn="ctr"/>
            <a:r>
              <a:rPr lang="en-GB" sz="1800" dirty="0">
                <a:latin typeface="Comic Sans MS" panose="030F0702030302020204" pitchFamily="66" charset="0"/>
                <a:hlinkClick r:id="rId4"/>
              </a:rPr>
              <a:t>National Curriculum Programmes of Study for Key Stage 1 and Key Stage 2</a:t>
            </a:r>
            <a:endParaRPr lang="en-GB" sz="1800" dirty="0">
              <a:latin typeface="Comic Sans MS" panose="030F0702030302020204" pitchFamily="66" charset="0"/>
              <a:hlinkClick r:id="rId5"/>
            </a:endParaRPr>
          </a:p>
        </p:txBody>
      </p:sp>
    </p:spTree>
    <p:extLst>
      <p:ext uri="{BB962C8B-B14F-4D97-AF65-F5344CB8AC3E}">
        <p14:creationId xmlns:p14="http://schemas.microsoft.com/office/powerpoint/2010/main" val="204614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2">
            <a:extLst>
              <a:ext uri="{FF2B5EF4-FFF2-40B4-BE49-F238E27FC236}">
                <a16:creationId xmlns:a16="http://schemas.microsoft.com/office/drawing/2014/main" id="{A49A04D7-0CAA-4F1C-B5A2-34D28ED2DC37}"/>
              </a:ext>
            </a:extLst>
          </p:cNvPr>
          <p:cNvSpPr txBox="1">
            <a:spLocks/>
          </p:cNvSpPr>
          <p:nvPr/>
        </p:nvSpPr>
        <p:spPr>
          <a:xfrm>
            <a:off x="939982" y="132326"/>
            <a:ext cx="10012269" cy="176839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rgbClr val="0000FF"/>
                </a:solidFill>
                <a:effectLst/>
                <a:uLnTx/>
                <a:uFillTx/>
                <a:latin typeface="+mj-lt"/>
                <a:ea typeface="+mj-ea"/>
                <a:cs typeface="+mj-cs"/>
              </a:rPr>
              <a:t>What does Maths learning look like at Stanley St</a:t>
            </a:r>
            <a:r>
              <a:rPr kumimoji="0" lang="en-US" sz="5600" b="0" i="0" u="none" strike="noStrike" kern="1200" cap="none" spc="0" normalizeH="0" noProof="0" dirty="0">
                <a:ln>
                  <a:noFill/>
                </a:ln>
                <a:solidFill>
                  <a:srgbClr val="0000FF"/>
                </a:solidFill>
                <a:effectLst/>
                <a:uLnTx/>
                <a:uFillTx/>
                <a:latin typeface="+mj-lt"/>
                <a:ea typeface="+mj-ea"/>
                <a:cs typeface="+mj-cs"/>
              </a:rPr>
              <a:t> Andrew’s</a:t>
            </a:r>
            <a:r>
              <a:rPr kumimoji="0" lang="en-US" sz="5600" b="0" i="0" u="none" strike="noStrike" kern="1200" cap="none" spc="0" normalizeH="0" baseline="0" noProof="0" dirty="0">
                <a:ln>
                  <a:noFill/>
                </a:ln>
                <a:solidFill>
                  <a:srgbClr val="0000FF"/>
                </a:solidFill>
                <a:effectLst/>
                <a:uLnTx/>
                <a:uFillTx/>
                <a:latin typeface="+mj-lt"/>
                <a:ea typeface="+mj-ea"/>
                <a:cs typeface="+mj-cs"/>
              </a:rPr>
              <a:t>?</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1343255" y="4849799"/>
            <a:ext cx="4167115" cy="2163551"/>
          </a:xfrm>
        </p:spPr>
        <p:txBody>
          <a:bodyPr vert="horz" lIns="91440" tIns="45720" rIns="91440" bIns="45720" rtlCol="0" anchor="t">
            <a:normAutofit/>
          </a:bodyPr>
          <a:lstStyle/>
          <a:p>
            <a:pPr marR="0" lvl="0" algn="l" fontAlgn="auto">
              <a:spcAft>
                <a:spcPts val="0"/>
              </a:spcAft>
              <a:buClr>
                <a:srgbClr val="31B6FD"/>
              </a:buClr>
              <a:buSzPct val="100000"/>
              <a:tabLst/>
              <a:defRPr/>
            </a:pPr>
            <a:r>
              <a:rPr kumimoji="0" lang="en-US" b="0" i="0" u="none" strike="noStrike" kern="1200" cap="none" spc="0" normalizeH="0" baseline="0" noProof="0" dirty="0">
                <a:ln>
                  <a:noFill/>
                </a:ln>
                <a:solidFill>
                  <a:srgbClr val="0000FF"/>
                </a:solidFill>
                <a:effectLst/>
                <a:uLnTx/>
                <a:uFillTx/>
                <a:latin typeface="+mn-lt"/>
                <a:ea typeface="+mn-ea"/>
                <a:cs typeface="+mn-cs"/>
              </a:rPr>
              <a:t>Here are examples of children’s </a:t>
            </a:r>
          </a:p>
          <a:p>
            <a:pPr algn="l"/>
            <a:endParaRPr lang="en-US" sz="1700" b="1" kern="1200" dirty="0">
              <a:solidFill>
                <a:schemeClr val="tx1"/>
              </a:solidFill>
              <a:latin typeface="+mn-lt"/>
              <a:ea typeface="+mn-ea"/>
              <a:cs typeface="+mn-cs"/>
            </a:endParaRP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3"/>
          <a:stretch>
            <a:fillRect/>
          </a:stretch>
        </p:blipFill>
        <p:spPr>
          <a:xfrm>
            <a:off x="7572229" y="2234266"/>
            <a:ext cx="3176607" cy="3217333"/>
          </a:xfrm>
          <a:prstGeom prst="rect">
            <a:avLst/>
          </a:prstGeom>
        </p:spPr>
      </p:pic>
    </p:spTree>
    <p:extLst>
      <p:ext uri="{BB962C8B-B14F-4D97-AF65-F5344CB8AC3E}">
        <p14:creationId xmlns:p14="http://schemas.microsoft.com/office/powerpoint/2010/main" val="52118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6" y="315059"/>
            <a:ext cx="10401721" cy="1056541"/>
          </a:xfrm>
        </p:spPr>
        <p:txBody>
          <a:bodyPr>
            <a:normAutofit/>
          </a:bodyPr>
          <a:lstStyle/>
          <a:p>
            <a:r>
              <a:rPr lang="en-GB" sz="4000" dirty="0">
                <a:solidFill>
                  <a:schemeClr val="tx1"/>
                </a:solidFill>
                <a:latin typeface="Comic Sans MS" panose="030F0702030302020204" pitchFamily="66" charset="0"/>
              </a:rPr>
              <a:t>What does Maths looks like in EYFS?</a:t>
            </a:r>
            <a:br>
              <a:rPr lang="en-GB" sz="4000" dirty="0">
                <a:solidFill>
                  <a:schemeClr val="tx1"/>
                </a:solidFill>
                <a:latin typeface="Comic Sans MS" panose="030F0702030302020204" pitchFamily="66" charset="0"/>
              </a:rPr>
            </a:br>
            <a:endParaRPr lang="en-GB" sz="2000" dirty="0">
              <a:solidFill>
                <a:srgbClr val="002060"/>
              </a:solidFill>
              <a:latin typeface="Comic Sans MS" panose="030F0702030302020204" pitchFamily="66" charset="0"/>
            </a:endParaRPr>
          </a:p>
        </p:txBody>
      </p:sp>
      <p:sp>
        <p:nvSpPr>
          <p:cNvPr id="13" name="TextBox 12"/>
          <p:cNvSpPr txBox="1"/>
          <p:nvPr/>
        </p:nvSpPr>
        <p:spPr>
          <a:xfrm>
            <a:off x="5210992" y="2991706"/>
            <a:ext cx="5400880"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through play.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Outdoor activities.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Counting, counting and more counting!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Pattern spotting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recognition and ordering to 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numbers bond up to 10.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Shape recognition, 2D and 3D.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and subtraction using single digit numbers.</a:t>
            </a: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2"/>
          <a:stretch>
            <a:fillRect/>
          </a:stretch>
        </p:blipFill>
        <p:spPr>
          <a:xfrm>
            <a:off x="339701" y="1470333"/>
            <a:ext cx="4333875" cy="2143125"/>
          </a:xfrm>
          <a:prstGeom prst="rect">
            <a:avLst/>
          </a:prstGeom>
        </p:spPr>
      </p:pic>
      <p:pic>
        <p:nvPicPr>
          <p:cNvPr id="5" name="Picture 4"/>
          <p:cNvPicPr>
            <a:picLocks noChangeAspect="1"/>
          </p:cNvPicPr>
          <p:nvPr/>
        </p:nvPicPr>
        <p:blipFill>
          <a:blip r:embed="rId3"/>
          <a:stretch>
            <a:fillRect/>
          </a:stretch>
        </p:blipFill>
        <p:spPr>
          <a:xfrm>
            <a:off x="5401172" y="1205410"/>
            <a:ext cx="2181225" cy="1581150"/>
          </a:xfrm>
          <a:prstGeom prst="rect">
            <a:avLst/>
          </a:prstGeom>
        </p:spPr>
      </p:pic>
      <p:pic>
        <p:nvPicPr>
          <p:cNvPr id="6" name="Picture 5"/>
          <p:cNvPicPr>
            <a:picLocks noChangeAspect="1"/>
          </p:cNvPicPr>
          <p:nvPr/>
        </p:nvPicPr>
        <p:blipFill rotWithShape="1">
          <a:blip r:embed="rId4"/>
          <a:srcRect t="8571"/>
          <a:stretch/>
        </p:blipFill>
        <p:spPr>
          <a:xfrm>
            <a:off x="393813" y="4107976"/>
            <a:ext cx="2362200" cy="2124914"/>
          </a:xfrm>
          <a:prstGeom prst="rect">
            <a:avLst/>
          </a:prstGeom>
        </p:spPr>
      </p:pic>
      <p:pic>
        <p:nvPicPr>
          <p:cNvPr id="7" name="Picture 6"/>
          <p:cNvPicPr>
            <a:picLocks noChangeAspect="1"/>
          </p:cNvPicPr>
          <p:nvPr/>
        </p:nvPicPr>
        <p:blipFill>
          <a:blip r:embed="rId5"/>
          <a:stretch>
            <a:fillRect/>
          </a:stretch>
        </p:blipFill>
        <p:spPr>
          <a:xfrm>
            <a:off x="8557146" y="5580246"/>
            <a:ext cx="3634854" cy="1277754"/>
          </a:xfrm>
          <a:prstGeom prst="rect">
            <a:avLst/>
          </a:prstGeom>
        </p:spPr>
      </p:pic>
    </p:spTree>
    <p:extLst>
      <p:ext uri="{BB962C8B-B14F-4D97-AF65-F5344CB8AC3E}">
        <p14:creationId xmlns:p14="http://schemas.microsoft.com/office/powerpoint/2010/main" val="46086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360" y="226423"/>
            <a:ext cx="86917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Maths look like in Year 2?</a:t>
            </a:r>
          </a:p>
        </p:txBody>
      </p:sp>
      <p:sp>
        <p:nvSpPr>
          <p:cNvPr id="13" name="TextBox 12"/>
          <p:cNvSpPr txBox="1"/>
          <p:nvPr/>
        </p:nvSpPr>
        <p:spPr>
          <a:xfrm>
            <a:off x="6439150" y="6022491"/>
            <a:ext cx="3899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fluency in addition and subtraction facts within 10. </a:t>
            </a:r>
          </a:p>
        </p:txBody>
      </p:sp>
      <p:sp>
        <p:nvSpPr>
          <p:cNvPr id="24" name="Rectangle 23"/>
          <p:cNvSpPr/>
          <p:nvPr/>
        </p:nvSpPr>
        <p:spPr>
          <a:xfrm>
            <a:off x="8259719" y="3745399"/>
            <a:ext cx="3352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omic Sans MS" panose="030F0702030302020204" pitchFamily="66" charset="0"/>
                <a:ea typeface="+mn-ea"/>
                <a:cs typeface="+mn-cs"/>
              </a:rPr>
              <a:t>Recognise the place value of each digit in two-digit numbers.	</a:t>
            </a:r>
          </a:p>
        </p:txBody>
      </p:sp>
      <p:sp>
        <p:nvSpPr>
          <p:cNvPr id="25" name="Rectangle 24"/>
          <p:cNvSpPr/>
          <p:nvPr/>
        </p:nvSpPr>
        <p:spPr>
          <a:xfrm>
            <a:off x="2049857" y="5776269"/>
            <a:ext cx="381332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Recognise the subtraction structure of ‘difference’ and answer questions such as “How many more…?”. 	</a:t>
            </a:r>
          </a:p>
        </p:txBody>
      </p:sp>
      <p:sp>
        <p:nvSpPr>
          <p:cNvPr id="26" name="TextBox 25"/>
          <p:cNvSpPr txBox="1"/>
          <p:nvPr/>
        </p:nvSpPr>
        <p:spPr>
          <a:xfrm>
            <a:off x="5852671" y="2445752"/>
            <a:ext cx="26748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Practical learning using a variety of resources. </a:t>
            </a:r>
          </a:p>
        </p:txBody>
      </p:sp>
      <p:sp>
        <p:nvSpPr>
          <p:cNvPr id="27" name="Rectangle 26"/>
          <p:cNvSpPr/>
          <p:nvPr/>
        </p:nvSpPr>
        <p:spPr>
          <a:xfrm>
            <a:off x="3337892" y="1017833"/>
            <a:ext cx="6462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Add and subtract within 100 by applying  one-digit addition and subtraction facts. To add and subtract any 2 two-digit numbers. 	</a:t>
            </a:r>
          </a:p>
        </p:txBody>
      </p:sp>
      <p:sp>
        <p:nvSpPr>
          <p:cNvPr id="28" name="Rectangle 27"/>
          <p:cNvSpPr/>
          <p:nvPr/>
        </p:nvSpPr>
        <p:spPr>
          <a:xfrm>
            <a:off x="2370297" y="4357304"/>
            <a:ext cx="31724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To  describe the properties of 2D and 3D shapes and c</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ompare shapes by their properties</a:t>
            </a:r>
            <a:endPar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endParaRPr>
          </a:p>
        </p:txBody>
      </p:sp>
      <p:sp>
        <p:nvSpPr>
          <p:cNvPr id="29" name="Rectangle 28"/>
          <p:cNvSpPr/>
          <p:nvPr/>
        </p:nvSpPr>
        <p:spPr>
          <a:xfrm>
            <a:off x="166090" y="3540581"/>
            <a:ext cx="307597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D0D0D"/>
                </a:solidFill>
                <a:effectLst/>
                <a:uLnTx/>
                <a:uFillTx/>
                <a:latin typeface="Comic Sans MS" panose="030F0702030302020204" pitchFamily="66" charset="0"/>
                <a:ea typeface="+mn-ea"/>
                <a:cs typeface="+mn-cs"/>
              </a:rPr>
              <a:t>To read the time to the nearest five minutes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264" y="1232917"/>
            <a:ext cx="2584230" cy="193817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6851" t="4383" r="-6210" b="10227"/>
          <a:stretch/>
        </p:blipFill>
        <p:spPr>
          <a:xfrm rot="5400000">
            <a:off x="2992980" y="1799249"/>
            <a:ext cx="2282581" cy="24625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46761" y="3475564"/>
            <a:ext cx="2629377" cy="1972033"/>
          </a:xfrm>
          <a:prstGeom prst="rect">
            <a:avLst/>
          </a:prstGeom>
        </p:spPr>
      </p:pic>
    </p:spTree>
    <p:extLst>
      <p:ext uri="{BB962C8B-B14F-4D97-AF65-F5344CB8AC3E}">
        <p14:creationId xmlns:p14="http://schemas.microsoft.com/office/powerpoint/2010/main" val="97569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3686121" y="235623"/>
            <a:ext cx="83317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rPr>
              <a:t>What does Maths look like in Year 6?</a:t>
            </a:r>
            <a:endParaRPr kumimoji="0" lang="en-US" altLang="en-US" sz="3600" b="0" i="0" u="none" strike="noStrike" kern="1200" cap="none" spc="0" normalizeH="0" baseline="0" noProof="0" dirty="0">
              <a:ln>
                <a:noFill/>
              </a:ln>
              <a:solidFill>
                <a:srgbClr val="A5D028">
                  <a:lumMod val="10000"/>
                </a:srgbClr>
              </a:solidFill>
              <a:effectLst/>
              <a:uLnTx/>
              <a:uFillTx/>
              <a:latin typeface="Comic Sans MS" panose="030F0702030302020204" pitchFamily="66" charset="0"/>
              <a:ea typeface="+mn-ea"/>
              <a:cs typeface="Arial" charset="0"/>
            </a:endParaRPr>
          </a:p>
        </p:txBody>
      </p:sp>
      <p:pic>
        <p:nvPicPr>
          <p:cNvPr id="16" name="Picture 2" descr="Image previe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1" t="2935" r="1817" b="4189"/>
          <a:stretch/>
        </p:blipFill>
        <p:spPr bwMode="auto">
          <a:xfrm rot="10800000">
            <a:off x="2099707" y="2026533"/>
            <a:ext cx="4307816" cy="31329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previ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2" r="7344" b="14655"/>
          <a:stretch/>
        </p:blipFill>
        <p:spPr bwMode="auto">
          <a:xfrm rot="10800000">
            <a:off x="6407523" y="2026532"/>
            <a:ext cx="4265474" cy="313233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8922" y="4980894"/>
            <a:ext cx="197249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consolidate the formal written methods and use alongside efficient mental strategies</a:t>
            </a:r>
          </a:p>
        </p:txBody>
      </p:sp>
      <p:sp>
        <p:nvSpPr>
          <p:cNvPr id="26" name="TextBox 25"/>
          <p:cNvSpPr txBox="1"/>
          <p:nvPr/>
        </p:nvSpPr>
        <p:spPr>
          <a:xfrm>
            <a:off x="4435032" y="5558627"/>
            <a:ext cx="1972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Systematic and methodical workings</a:t>
            </a:r>
          </a:p>
        </p:txBody>
      </p:sp>
      <p:sp>
        <p:nvSpPr>
          <p:cNvPr id="27" name="TextBox 26"/>
          <p:cNvSpPr txBox="1"/>
          <p:nvPr/>
        </p:nvSpPr>
        <p:spPr>
          <a:xfrm>
            <a:off x="2281123" y="5545393"/>
            <a:ext cx="1972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Working with numbers beyond 6 and 7 digits</a:t>
            </a:r>
          </a:p>
        </p:txBody>
      </p:sp>
      <p:sp>
        <p:nvSpPr>
          <p:cNvPr id="28" name="TextBox 27"/>
          <p:cNvSpPr txBox="1"/>
          <p:nvPr/>
        </p:nvSpPr>
        <p:spPr>
          <a:xfrm>
            <a:off x="1641565" y="1145362"/>
            <a:ext cx="25124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Rapid and accurate recall of </a:t>
            </a:r>
            <a:r>
              <a:rPr kumimoji="0" lang="en-GB" sz="16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ALL</a:t>
            </a: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times tables</a:t>
            </a:r>
          </a:p>
        </p:txBody>
      </p:sp>
      <p:sp>
        <p:nvSpPr>
          <p:cNvPr id="29" name="TextBox 28"/>
          <p:cNvSpPr txBox="1"/>
          <p:nvPr/>
        </p:nvSpPr>
        <p:spPr>
          <a:xfrm>
            <a:off x="59474" y="2026533"/>
            <a:ext cx="1972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Solve problems involving ratio relationships</a:t>
            </a:r>
          </a:p>
        </p:txBody>
      </p:sp>
      <p:sp>
        <p:nvSpPr>
          <p:cNvPr id="30" name="TextBox 29"/>
          <p:cNvSpPr txBox="1"/>
          <p:nvPr/>
        </p:nvSpPr>
        <p:spPr>
          <a:xfrm>
            <a:off x="6588941" y="5545393"/>
            <a:ext cx="25124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Draw upon a variety of mental maths strategies to support arithmetic skills </a:t>
            </a:r>
          </a:p>
        </p:txBody>
      </p:sp>
      <p:sp>
        <p:nvSpPr>
          <p:cNvPr id="31" name="TextBox 30"/>
          <p:cNvSpPr txBox="1"/>
          <p:nvPr/>
        </p:nvSpPr>
        <p:spPr>
          <a:xfrm>
            <a:off x="10715340" y="2799206"/>
            <a:ext cx="14089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Solve multi-step word problems</a:t>
            </a:r>
          </a:p>
        </p:txBody>
      </p:sp>
      <p:sp>
        <p:nvSpPr>
          <p:cNvPr id="32" name="TextBox 31"/>
          <p:cNvSpPr txBox="1"/>
          <p:nvPr/>
        </p:nvSpPr>
        <p:spPr>
          <a:xfrm>
            <a:off x="9335590" y="5233601"/>
            <a:ext cx="268223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 common factors and multiples to simplify fractions. To securely use all four operations when calculating with fractions (+ - x ÷)</a:t>
            </a:r>
          </a:p>
        </p:txBody>
      </p:sp>
      <p:sp>
        <p:nvSpPr>
          <p:cNvPr id="33" name="TextBox 32"/>
          <p:cNvSpPr txBox="1"/>
          <p:nvPr/>
        </p:nvSpPr>
        <p:spPr>
          <a:xfrm>
            <a:off x="10809366" y="4286283"/>
            <a:ext cx="11361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Algebra</a:t>
            </a:r>
          </a:p>
        </p:txBody>
      </p:sp>
      <p:sp>
        <p:nvSpPr>
          <p:cNvPr id="34" name="TextBox 33"/>
          <p:cNvSpPr txBox="1"/>
          <p:nvPr/>
        </p:nvSpPr>
        <p:spPr>
          <a:xfrm>
            <a:off x="30563" y="3196632"/>
            <a:ext cx="19724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Recognise the place value of each digit in numbers up to 10 million, including decimal fractions</a:t>
            </a:r>
          </a:p>
        </p:txBody>
      </p:sp>
      <p:sp>
        <p:nvSpPr>
          <p:cNvPr id="35" name="TextBox 34"/>
          <p:cNvSpPr txBox="1"/>
          <p:nvPr/>
        </p:nvSpPr>
        <p:spPr>
          <a:xfrm>
            <a:off x="4253614" y="1178923"/>
            <a:ext cx="54656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Draw, compose and decompose shapes according to given properties, including dimensions, angles and area</a:t>
            </a:r>
          </a:p>
        </p:txBody>
      </p:sp>
      <p:sp>
        <p:nvSpPr>
          <p:cNvPr id="36" name="TextBox 35"/>
          <p:cNvSpPr txBox="1"/>
          <p:nvPr/>
        </p:nvSpPr>
        <p:spPr>
          <a:xfrm>
            <a:off x="9829409" y="1101397"/>
            <a:ext cx="20898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Find equivalent fractions, decimals and percentages</a:t>
            </a:r>
          </a:p>
        </p:txBody>
      </p:sp>
    </p:spTree>
    <p:extLst>
      <p:ext uri="{BB962C8B-B14F-4D97-AF65-F5344CB8AC3E}">
        <p14:creationId xmlns:p14="http://schemas.microsoft.com/office/powerpoint/2010/main" val="91001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A49A04D7-0CAA-4F1C-B5A2-34D28ED2DC37}"/>
              </a:ext>
            </a:extLst>
          </p:cNvPr>
          <p:cNvSpPr txBox="1">
            <a:spLocks/>
          </p:cNvSpPr>
          <p:nvPr/>
        </p:nvSpPr>
        <p:spPr>
          <a:xfrm>
            <a:off x="320236" y="96564"/>
            <a:ext cx="5238466" cy="843719"/>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fontAlgn="auto">
              <a:lnSpc>
                <a:spcPct val="90000"/>
              </a:lnSpc>
              <a:spcAft>
                <a:spcPts val="600"/>
              </a:spcAft>
              <a:buClrTx/>
              <a:buSzTx/>
              <a:tabLst/>
              <a:defRPr/>
            </a:pPr>
            <a:r>
              <a:rPr kumimoji="0" lang="en-US" sz="5600" b="0" i="0" u="none" strike="noStrike" kern="1200" cap="none" spc="0" normalizeH="0" baseline="0" noProof="0" dirty="0">
                <a:ln>
                  <a:noFill/>
                </a:ln>
                <a:solidFill>
                  <a:schemeClr val="tx1"/>
                </a:solidFill>
                <a:effectLst/>
                <a:uLnTx/>
                <a:uFillTx/>
                <a:latin typeface="+mj-lt"/>
                <a:ea typeface="+mj-ea"/>
                <a:cs typeface="+mj-cs"/>
              </a:rPr>
              <a:t>Calculation Policy</a:t>
            </a:r>
          </a:p>
        </p:txBody>
      </p:sp>
      <p:sp>
        <p:nvSpPr>
          <p:cNvPr id="3" name="Subtitle 2">
            <a:extLst>
              <a:ext uri="{FF2B5EF4-FFF2-40B4-BE49-F238E27FC236}">
                <a16:creationId xmlns:a16="http://schemas.microsoft.com/office/drawing/2014/main" id="{007A6138-556E-4CFE-9CD7-62DC70B86DB0}"/>
              </a:ext>
            </a:extLst>
          </p:cNvPr>
          <p:cNvSpPr>
            <a:spLocks noGrp="1"/>
          </p:cNvSpPr>
          <p:nvPr>
            <p:ph type="subTitle" idx="1"/>
          </p:nvPr>
        </p:nvSpPr>
        <p:spPr>
          <a:xfrm>
            <a:off x="253271" y="1138061"/>
            <a:ext cx="7149076" cy="4581877"/>
          </a:xfrm>
        </p:spPr>
        <p:txBody>
          <a:bodyPr vert="horz" lIns="91440" tIns="45720" rIns="91440" bIns="45720" rtlCol="0" anchor="t">
            <a:normAutofit fontScale="550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Our calculation policy is in line with the programmes of study taken from the National Curriculum for Mathematics (2014).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en-GB" sz="2900" dirty="0">
              <a:solidFill>
                <a:prstClr val="black"/>
              </a:solidFill>
              <a:latin typeface="Comic Sans MS" panose="030F0702030302020204" pitchFamily="66"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It is designed to be challenging, focussing on essential core subject knowledge and skills.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en-GB" sz="2900" dirty="0">
              <a:solidFill>
                <a:prstClr val="black"/>
              </a:solidFill>
              <a:latin typeface="Comic Sans MS" panose="030F0702030302020204" pitchFamily="66"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This document guides you through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appropriate calculation methods within each year group </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the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progression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of skills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throughout the school</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lvl="0">
              <a:lnSpc>
                <a:spcPct val="150000"/>
              </a:lnSpc>
              <a:spcBef>
                <a:spcPts val="0"/>
              </a:spcBef>
              <a:defRPr/>
            </a:pP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content of this document is set out in year group blocks under the following headings: </a:t>
            </a:r>
            <a:r>
              <a:rPr kumimoji="0" lang="en-GB" sz="29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addition, subtraction, multiplication and division</a:t>
            </a:r>
            <a:r>
              <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lvl="0">
              <a:lnSpc>
                <a:spcPct val="150000"/>
              </a:lnSpc>
              <a:spcBef>
                <a:spcPts val="0"/>
              </a:spcBef>
              <a:defRPr/>
            </a:pPr>
            <a:endParaRPr lang="en-GB" sz="2900" dirty="0">
              <a:solidFill>
                <a:prstClr val="black"/>
              </a:solidFill>
              <a:latin typeface="Comic Sans MS" panose="030F0702030302020204" pitchFamily="66" charset="0"/>
              <a:hlinkClick r:id="rId3"/>
            </a:endParaRPr>
          </a:p>
          <a:p>
            <a:pPr lvl="0">
              <a:lnSpc>
                <a:spcPct val="150000"/>
              </a:lnSpc>
              <a:spcBef>
                <a:spcPts val="0"/>
              </a:spcBef>
              <a:defRPr/>
            </a:pPr>
            <a:r>
              <a:rPr lang="en-GB" sz="1600" dirty="0">
                <a:solidFill>
                  <a:prstClr val="black"/>
                </a:solidFill>
                <a:latin typeface="Comic Sans MS" panose="030F0702030302020204" pitchFamily="66" charset="0"/>
                <a:hlinkClick r:id="rId3"/>
              </a:rPr>
              <a:t>https://primarysite-prod-sorted.s3.amazonaws.com/st-andrews-churchofe-primary-school/UploadedDocument/c8dae0fad7494bb996ef5b99d29c8d1b/maths-calculation-policy-july-2021.pdf</a:t>
            </a:r>
            <a:endParaRPr lang="en-GB" sz="1600" dirty="0">
              <a:solidFill>
                <a:prstClr val="black"/>
              </a:solidFill>
              <a:latin typeface="Comic Sans MS" panose="030F0702030302020204" pitchFamily="66" charset="0"/>
            </a:endParaRPr>
          </a:p>
          <a:p>
            <a:pPr lvl="0">
              <a:lnSpc>
                <a:spcPct val="150000"/>
              </a:lnSpc>
              <a:spcBef>
                <a:spcPts val="0"/>
              </a:spcBef>
              <a:defRPr/>
            </a:pPr>
            <a:endParaRPr kumimoji="0" lang="en-GB" sz="29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a:extLst>
              <a:ext uri="{FF2B5EF4-FFF2-40B4-BE49-F238E27FC236}">
                <a16:creationId xmlns:a16="http://schemas.microsoft.com/office/drawing/2014/main" id="{E30D2058-E7A8-4F68-90FD-9786BA8AE838}"/>
              </a:ext>
            </a:extLst>
          </p:cNvPr>
          <p:cNvPicPr>
            <a:picLocks noChangeAspect="1"/>
          </p:cNvPicPr>
          <p:nvPr/>
        </p:nvPicPr>
        <p:blipFill>
          <a:blip r:embed="rId4"/>
          <a:stretch>
            <a:fillRect/>
          </a:stretch>
        </p:blipFill>
        <p:spPr>
          <a:xfrm>
            <a:off x="8939285" y="232012"/>
            <a:ext cx="3004304" cy="3042822"/>
          </a:xfrm>
          <a:prstGeom prst="rect">
            <a:avLst/>
          </a:prstGeom>
        </p:spPr>
      </p:pic>
      <p:sp>
        <p:nvSpPr>
          <p:cNvPr id="2" name="Rectangle 1"/>
          <p:cNvSpPr/>
          <p:nvPr/>
        </p:nvSpPr>
        <p:spPr>
          <a:xfrm>
            <a:off x="9105867" y="3528915"/>
            <a:ext cx="3086133" cy="923330"/>
          </a:xfrm>
          <a:prstGeom prst="rect">
            <a:avLst/>
          </a:prstGeom>
        </p:spPr>
        <p:txBody>
          <a:bodyPr wrap="square">
            <a:spAutoFit/>
          </a:bodyPr>
          <a:lstStyle/>
          <a:p>
            <a:r>
              <a:rPr lang="en-GB" dirty="0">
                <a:hlinkClick r:id="rId5"/>
              </a:rPr>
              <a:t>primary_maths_dictionary_tsl.pdf (primarysite-prod-sorted.s3.amazonaws.com)</a:t>
            </a:r>
            <a:endParaRPr lang="en-GB" dirty="0"/>
          </a:p>
        </p:txBody>
      </p:sp>
    </p:spTree>
    <p:extLst>
      <p:ext uri="{BB962C8B-B14F-4D97-AF65-F5344CB8AC3E}">
        <p14:creationId xmlns:p14="http://schemas.microsoft.com/office/powerpoint/2010/main" val="317316980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Theme1" id="{82183C6F-E43D-4AA7-9E8E-CA847AF154CB}" vid="{71A3CFD4-2679-4EC9-9EF4-D92274665462}"/>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1714</Words>
  <Application>Microsoft Office PowerPoint</Application>
  <PresentationFormat>Widescreen</PresentationFormat>
  <Paragraphs>153</Paragraphs>
  <Slides>39</Slides>
  <Notes>14</Notes>
  <HiddenSlides>0</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39</vt:i4>
      </vt:variant>
    </vt:vector>
  </HeadingPairs>
  <TitlesOfParts>
    <vt:vector size="57" baseType="lpstr">
      <vt:lpstr>Algerian</vt:lpstr>
      <vt:lpstr>Arial</vt:lpstr>
      <vt:lpstr>Arial</vt:lpstr>
      <vt:lpstr>Calibri</vt:lpstr>
      <vt:lpstr>Calibri Light</vt:lpstr>
      <vt:lpstr>Candara</vt:lpstr>
      <vt:lpstr>CCW Cursive Writing 4</vt:lpstr>
      <vt:lpstr>Comic Sans MS</vt:lpstr>
      <vt:lpstr>Gill Sans MT</vt:lpstr>
      <vt:lpstr>Symbol</vt:lpstr>
      <vt:lpstr>Wingdings</vt:lpstr>
      <vt:lpstr>XCCW Joined 4a</vt:lpstr>
      <vt:lpstr>Office Theme</vt:lpstr>
      <vt:lpstr>1_Office Theme</vt:lpstr>
      <vt:lpstr>2_Office Theme</vt:lpstr>
      <vt:lpstr>Theme1</vt:lpstr>
      <vt:lpstr>Custom Design</vt:lpstr>
      <vt:lpstr>3_Office Theme</vt:lpstr>
      <vt:lpstr>PowerPoint Presentation</vt:lpstr>
      <vt:lpstr>Session Aims</vt:lpstr>
      <vt:lpstr>PowerPoint Presentation</vt:lpstr>
      <vt:lpstr>PowerPoint Presentation</vt:lpstr>
      <vt:lpstr>PowerPoint Presentation</vt:lpstr>
      <vt:lpstr>What does Maths looks like in EYFS?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Questioning and Talk</vt:lpstr>
      <vt:lpstr>Questioning and Talk</vt:lpstr>
      <vt:lpstr>Reasoning and 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at Stanley St Andrew’s   Resources that I can use at home to support my child’s maths understanding and learning.</vt:lpstr>
      <vt:lpstr>CPA Approach</vt:lpstr>
      <vt:lpstr>Resources you can use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of an addition word problem being solved using dienes. This could be solved using sweets (e.g. Chewits)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Karen Price</cp:lastModifiedBy>
  <cp:revision>36</cp:revision>
  <cp:lastPrinted>2022-10-12T07:51:56Z</cp:lastPrinted>
  <dcterms:created xsi:type="dcterms:W3CDTF">2022-02-22T21:20:24Z</dcterms:created>
  <dcterms:modified xsi:type="dcterms:W3CDTF">2023-02-17T16:19:46Z</dcterms:modified>
</cp:coreProperties>
</file>