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9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Gresswell" userId="b18d0741-5edc-4bd4-8546-dbf8f3850da3" providerId="ADAL" clId="{D1BE13F7-9F6F-4C8E-A5A2-6C2D4D06D319}"/>
    <pc:docChg chg="modSld">
      <pc:chgData name="Debbie Gresswell" userId="b18d0741-5edc-4bd4-8546-dbf8f3850da3" providerId="ADAL" clId="{D1BE13F7-9F6F-4C8E-A5A2-6C2D4D06D319}" dt="2023-11-22T08:35:11.700" v="2" actId="20577"/>
      <pc:docMkLst>
        <pc:docMk/>
      </pc:docMkLst>
      <pc:sldChg chg="modSp mod">
        <pc:chgData name="Debbie Gresswell" userId="b18d0741-5edc-4bd4-8546-dbf8f3850da3" providerId="ADAL" clId="{D1BE13F7-9F6F-4C8E-A5A2-6C2D4D06D319}" dt="2023-11-22T08:35:11.700" v="2" actId="20577"/>
        <pc:sldMkLst>
          <pc:docMk/>
          <pc:sldMk cId="731458882" sldId="256"/>
        </pc:sldMkLst>
        <pc:spChg chg="mod">
          <ac:chgData name="Debbie Gresswell" userId="b18d0741-5edc-4bd4-8546-dbf8f3850da3" providerId="ADAL" clId="{D1BE13F7-9F6F-4C8E-A5A2-6C2D4D06D319}" dt="2023-11-22T08:35:11.700" v="2" actId="20577"/>
          <ac:spMkLst>
            <pc:docMk/>
            <pc:sldMk cId="731458882" sldId="256"/>
            <ac:spMk id="3" creationId="{81B912CA-8DAE-4186-7587-01FEA6468D3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33AE-263D-04F4-E45D-BF74D7E7B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9DEAF9-402A-072F-42C5-A7100815B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FDC87B-8B7F-5676-E235-5F98D4DEF30B}"/>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5" name="Footer Placeholder 4">
            <a:extLst>
              <a:ext uri="{FF2B5EF4-FFF2-40B4-BE49-F238E27FC236}">
                <a16:creationId xmlns:a16="http://schemas.microsoft.com/office/drawing/2014/main" id="{2E457199-8E65-C883-D322-7070814E01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D7D15-F208-8145-E3F7-B2BAE0C98732}"/>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224117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7F1A-7EF8-EF5D-D0DD-91D57E3ECF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291FED-E026-1DCA-6DDF-9A507E33C0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FC4B35-7C39-2759-3DBD-F0E9E98B1D06}"/>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5" name="Footer Placeholder 4">
            <a:extLst>
              <a:ext uri="{FF2B5EF4-FFF2-40B4-BE49-F238E27FC236}">
                <a16:creationId xmlns:a16="http://schemas.microsoft.com/office/drawing/2014/main" id="{A29E8C12-944A-340F-EA66-EDB6986B1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FCF5C4-872D-1188-AE63-97600C619539}"/>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347208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7CB0D-2693-D028-4E2F-AC2F8DDC73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D8C68A-2706-610A-A52F-865EB983D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0B2996-9BCF-EEBB-948C-A9FBDA44A17D}"/>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5" name="Footer Placeholder 4">
            <a:extLst>
              <a:ext uri="{FF2B5EF4-FFF2-40B4-BE49-F238E27FC236}">
                <a16:creationId xmlns:a16="http://schemas.microsoft.com/office/drawing/2014/main" id="{54A640A6-7172-F5B6-403D-A3EBB4ED0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D39034-886C-2C68-5702-C2013EE52591}"/>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24292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143B-7978-2C48-AE66-9FFA524C6E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449F40-A62B-2BE6-F9F9-3A5F99678D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7101F4-789B-2A92-20C5-6EFE8C8F95EB}"/>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5" name="Footer Placeholder 4">
            <a:extLst>
              <a:ext uri="{FF2B5EF4-FFF2-40B4-BE49-F238E27FC236}">
                <a16:creationId xmlns:a16="http://schemas.microsoft.com/office/drawing/2014/main" id="{7D49C84D-B319-C111-B1F9-8449947B9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F2284-791F-F317-3900-DA576B5FDA1D}"/>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302385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0C4D-8CE0-74A3-9AB3-1099FBB38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0CCAE5-DEA6-0F80-1F4F-1B42A831C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2E083-B63F-1481-7708-0F9CB5608E62}"/>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5" name="Footer Placeholder 4">
            <a:extLst>
              <a:ext uri="{FF2B5EF4-FFF2-40B4-BE49-F238E27FC236}">
                <a16:creationId xmlns:a16="http://schemas.microsoft.com/office/drawing/2014/main" id="{D94144EF-045E-5E09-D994-11F305213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36EB5-5342-7D3E-49F4-1F05BCE7B8B4}"/>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229652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CE74-E92D-A841-DA9F-81714E2F5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F68F5-8DD4-543A-86B5-FB560B15B1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C5800A-99A0-CB9B-C064-B9C77A7A8A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4CCD52-7EEF-1E63-3291-EF5488B14E7E}"/>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6" name="Footer Placeholder 5">
            <a:extLst>
              <a:ext uri="{FF2B5EF4-FFF2-40B4-BE49-F238E27FC236}">
                <a16:creationId xmlns:a16="http://schemas.microsoft.com/office/drawing/2014/main" id="{FD470578-FCAD-AA8D-5FC4-D50CE079E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9A5E56-8A95-2AD3-2EEC-061FB16C48A1}"/>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317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D7A8-E840-AF77-A2F5-143449138C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D3EB08-A6C7-5636-55EF-E4E1C1FA4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77D3E-4F3C-DCA2-AB9A-38A3E412C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607399-1CE6-2082-A728-6B48EA415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EC1212-BE32-8739-ECD7-D622010F3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12589D-6E16-58F2-5DCC-678ADF7F353A}"/>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8" name="Footer Placeholder 7">
            <a:extLst>
              <a:ext uri="{FF2B5EF4-FFF2-40B4-BE49-F238E27FC236}">
                <a16:creationId xmlns:a16="http://schemas.microsoft.com/office/drawing/2014/main" id="{04579195-CDB1-2A47-3C03-3F14C9F25F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E407A3-58E1-7B0E-A2FF-B5576C5A492E}"/>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264990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3DBF-5CF5-28CA-EAFC-3E63173850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F5976F-B1AC-20C7-9AC0-2F322592D123}"/>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4" name="Footer Placeholder 3">
            <a:extLst>
              <a:ext uri="{FF2B5EF4-FFF2-40B4-BE49-F238E27FC236}">
                <a16:creationId xmlns:a16="http://schemas.microsoft.com/office/drawing/2014/main" id="{BC3A4BE3-B6E1-635C-60E6-449669B0F1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A8D8F6-03C1-1968-AD76-6F48F3F4A5C2}"/>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407817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3DD66-2948-95B8-1F2E-F6E93FE3B535}"/>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3" name="Footer Placeholder 2">
            <a:extLst>
              <a:ext uri="{FF2B5EF4-FFF2-40B4-BE49-F238E27FC236}">
                <a16:creationId xmlns:a16="http://schemas.microsoft.com/office/drawing/2014/main" id="{3AE7595E-E94E-53C0-A045-BDE6054457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A2F3DB-1E8D-2112-0AA2-C2B9BFF17B4D}"/>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172384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17A9-EA14-62D6-DB4B-48CC82D54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D7A13E-784E-D7E5-2737-A11D1AEE0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6DEFA7-A586-CD2B-C726-4760A7784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B5CAD-7665-467F-F929-1C80FFF0952A}"/>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6" name="Footer Placeholder 5">
            <a:extLst>
              <a:ext uri="{FF2B5EF4-FFF2-40B4-BE49-F238E27FC236}">
                <a16:creationId xmlns:a16="http://schemas.microsoft.com/office/drawing/2014/main" id="{4096A050-D606-E2B3-56ED-244DA7232D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AA470F-8688-C747-514D-2CCF6DBAD289}"/>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322108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A87C-AE90-B962-41DF-457CEFB31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B3B55C-787B-CD5A-6271-F28CB7948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782E4B-2E72-5251-3B6A-EC4031FB3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4B795-77A9-F27A-2F08-8AB96A66B8A0}"/>
              </a:ext>
            </a:extLst>
          </p:cNvPr>
          <p:cNvSpPr>
            <a:spLocks noGrp="1"/>
          </p:cNvSpPr>
          <p:nvPr>
            <p:ph type="dt" sz="half" idx="10"/>
          </p:nvPr>
        </p:nvSpPr>
        <p:spPr/>
        <p:txBody>
          <a:bodyPr/>
          <a:lstStyle/>
          <a:p>
            <a:fld id="{C2D74B39-E623-497D-B5C6-D85A7344C776}" type="datetimeFigureOut">
              <a:rPr lang="en-GB" smtClean="0"/>
              <a:t>22/11/2023</a:t>
            </a:fld>
            <a:endParaRPr lang="en-GB"/>
          </a:p>
        </p:txBody>
      </p:sp>
      <p:sp>
        <p:nvSpPr>
          <p:cNvPr id="6" name="Footer Placeholder 5">
            <a:extLst>
              <a:ext uri="{FF2B5EF4-FFF2-40B4-BE49-F238E27FC236}">
                <a16:creationId xmlns:a16="http://schemas.microsoft.com/office/drawing/2014/main" id="{832946CF-F22F-75D3-9E26-5A99625FF1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D00CB-43B6-EB9C-731E-A775F4E7033E}"/>
              </a:ext>
            </a:extLst>
          </p:cNvPr>
          <p:cNvSpPr>
            <a:spLocks noGrp="1"/>
          </p:cNvSpPr>
          <p:nvPr>
            <p:ph type="sldNum" sz="quarter" idx="12"/>
          </p:nvPr>
        </p:nvSpPr>
        <p:spPr/>
        <p:txBody>
          <a:bodyPr/>
          <a:lstStyle/>
          <a:p>
            <a:fld id="{9CBE2095-2CB9-40ED-82FF-008CE7249161}" type="slidenum">
              <a:rPr lang="en-GB" smtClean="0"/>
              <a:t>‹#›</a:t>
            </a:fld>
            <a:endParaRPr lang="en-GB"/>
          </a:p>
        </p:txBody>
      </p:sp>
    </p:spTree>
    <p:extLst>
      <p:ext uri="{BB962C8B-B14F-4D97-AF65-F5344CB8AC3E}">
        <p14:creationId xmlns:p14="http://schemas.microsoft.com/office/powerpoint/2010/main" val="210757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8680F-F302-D8F0-F57C-548F301A8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B775BA-A17C-EC73-FD01-7D4F0A95A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357870-5587-AEF3-5610-98115129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74B39-E623-497D-B5C6-D85A7344C776}" type="datetimeFigureOut">
              <a:rPr lang="en-GB" smtClean="0"/>
              <a:t>22/11/2023</a:t>
            </a:fld>
            <a:endParaRPr lang="en-GB"/>
          </a:p>
        </p:txBody>
      </p:sp>
      <p:sp>
        <p:nvSpPr>
          <p:cNvPr id="5" name="Footer Placeholder 4">
            <a:extLst>
              <a:ext uri="{FF2B5EF4-FFF2-40B4-BE49-F238E27FC236}">
                <a16:creationId xmlns:a16="http://schemas.microsoft.com/office/drawing/2014/main" id="{2CEC686B-222E-5A89-B219-DEB87FD8E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34C0E6-FF27-DD70-7E54-E56DC323B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E2095-2CB9-40ED-82FF-008CE7249161}" type="slidenum">
              <a:rPr lang="en-GB" smtClean="0"/>
              <a:t>‹#›</a:t>
            </a:fld>
            <a:endParaRPr lang="en-GB"/>
          </a:p>
        </p:txBody>
      </p:sp>
    </p:spTree>
    <p:extLst>
      <p:ext uri="{BB962C8B-B14F-4D97-AF65-F5344CB8AC3E}">
        <p14:creationId xmlns:p14="http://schemas.microsoft.com/office/powerpoint/2010/main" val="1633815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tgeokids.com/uk/discover/geography/countries/russia-facts/" TargetMode="External"/><Relationship Id="rId2" Type="http://schemas.openxmlformats.org/officeDocument/2006/relationships/hyperlink" Target="https://www.natgeokids.com/uk/discover/geography/countries/facts-about-fra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84DD-FDED-BB89-CA98-EE4653911728}"/>
              </a:ext>
            </a:extLst>
          </p:cNvPr>
          <p:cNvSpPr>
            <a:spLocks noGrp="1"/>
          </p:cNvSpPr>
          <p:nvPr>
            <p:ph type="ctrTitle"/>
          </p:nvPr>
        </p:nvSpPr>
        <p:spPr/>
        <p:txBody>
          <a:bodyPr/>
          <a:lstStyle/>
          <a:p>
            <a:r>
              <a:rPr lang="en-GB" dirty="0"/>
              <a:t>Florence Nightingale</a:t>
            </a:r>
          </a:p>
        </p:txBody>
      </p:sp>
      <p:sp>
        <p:nvSpPr>
          <p:cNvPr id="3" name="Subtitle 2">
            <a:extLst>
              <a:ext uri="{FF2B5EF4-FFF2-40B4-BE49-F238E27FC236}">
                <a16:creationId xmlns:a16="http://schemas.microsoft.com/office/drawing/2014/main" id="{81B912CA-8DAE-4186-7587-01FEA6468D3D}"/>
              </a:ext>
            </a:extLst>
          </p:cNvPr>
          <p:cNvSpPr>
            <a:spLocks noGrp="1"/>
          </p:cNvSpPr>
          <p:nvPr>
            <p:ph type="subTitle" idx="1"/>
          </p:nvPr>
        </p:nvSpPr>
        <p:spPr>
          <a:xfrm>
            <a:off x="1615440" y="4211638"/>
            <a:ext cx="9144000" cy="1655762"/>
          </a:xfrm>
        </p:spPr>
        <p:txBody>
          <a:bodyPr>
            <a:normAutofit/>
          </a:bodyPr>
          <a:lstStyle/>
          <a:p>
            <a:endParaRPr lang="en-GB" sz="4800" dirty="0"/>
          </a:p>
        </p:txBody>
      </p:sp>
    </p:spTree>
    <p:extLst>
      <p:ext uri="{BB962C8B-B14F-4D97-AF65-F5344CB8AC3E}">
        <p14:creationId xmlns:p14="http://schemas.microsoft.com/office/powerpoint/2010/main" val="73145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0F93-6601-21FC-4B36-EDD0BE946F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172EB1-C103-CD28-B55D-57189FB1286A}"/>
              </a:ext>
            </a:extLst>
          </p:cNvPr>
          <p:cNvSpPr>
            <a:spLocks noGrp="1"/>
          </p:cNvSpPr>
          <p:nvPr>
            <p:ph idx="1"/>
          </p:nvPr>
        </p:nvSpPr>
        <p:spPr/>
        <p:txBody>
          <a:bodyPr/>
          <a:lstStyle/>
          <a:p>
            <a:pPr marL="0" indent="0">
              <a:buNone/>
            </a:pPr>
            <a:r>
              <a:rPr lang="en-GB" b="0" i="0" dirty="0">
                <a:solidFill>
                  <a:srgbClr val="4A4A4A"/>
                </a:solidFill>
                <a:effectLst/>
                <a:latin typeface="Avenir Next W01"/>
              </a:rPr>
              <a:t>At night, when everyone was sleeping, Florence would visit the soldiers to make sure they were comfortable. She used to write letters for the soldiers who could not write themselves. </a:t>
            </a:r>
          </a:p>
          <a:p>
            <a:pPr marL="0" indent="0">
              <a:buNone/>
            </a:pPr>
            <a:endParaRPr lang="en-GB" dirty="0">
              <a:solidFill>
                <a:srgbClr val="4A4A4A"/>
              </a:solidFill>
              <a:latin typeface="Avenir Next W01"/>
            </a:endParaRPr>
          </a:p>
          <a:p>
            <a:pPr marL="0" indent="0">
              <a:buNone/>
            </a:pPr>
            <a:r>
              <a:rPr lang="en-GB" b="0" i="0" dirty="0">
                <a:solidFill>
                  <a:srgbClr val="4A4A4A"/>
                </a:solidFill>
                <a:effectLst/>
                <a:latin typeface="Avenir Next W01"/>
              </a:rPr>
              <a:t>Florence used to carry a lantern with her on her night visits. The soldiers would call </a:t>
            </a:r>
            <a:r>
              <a:rPr lang="en-GB" i="0" dirty="0">
                <a:solidFill>
                  <a:srgbClr val="4A4A4A"/>
                </a:solidFill>
                <a:effectLst/>
                <a:latin typeface="Avenir Next W01"/>
              </a:rPr>
              <a:t>her ‘The Lady with the Lamp’.</a:t>
            </a:r>
            <a:endParaRPr lang="en-GB" dirty="0"/>
          </a:p>
        </p:txBody>
      </p:sp>
    </p:spTree>
    <p:extLst>
      <p:ext uri="{BB962C8B-B14F-4D97-AF65-F5344CB8AC3E}">
        <p14:creationId xmlns:p14="http://schemas.microsoft.com/office/powerpoint/2010/main" val="317198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5D07-FBF2-5104-DB7C-0B8800F0C7A0}"/>
              </a:ext>
            </a:extLst>
          </p:cNvPr>
          <p:cNvSpPr>
            <a:spLocks noGrp="1"/>
          </p:cNvSpPr>
          <p:nvPr>
            <p:ph type="title"/>
          </p:nvPr>
        </p:nvSpPr>
        <p:spPr/>
        <p:txBody>
          <a:bodyPr/>
          <a:lstStyle/>
          <a:p>
            <a:r>
              <a:rPr lang="en-GB" b="1" dirty="0">
                <a:solidFill>
                  <a:srgbClr val="4A4A4A"/>
                </a:solidFill>
                <a:latin typeface="Avenir Next W01"/>
              </a:rPr>
              <a:t>A</a:t>
            </a:r>
            <a:r>
              <a:rPr lang="en-GB" b="1" i="0" dirty="0">
                <a:solidFill>
                  <a:srgbClr val="4A4A4A"/>
                </a:solidFill>
                <a:effectLst/>
                <a:latin typeface="Avenir Next W01"/>
              </a:rPr>
              <a:t>fter the War</a:t>
            </a:r>
            <a:br>
              <a:rPr lang="en-GB" b="1" i="0" dirty="0">
                <a:solidFill>
                  <a:srgbClr val="4A4A4A"/>
                </a:solidFill>
                <a:effectLst/>
                <a:latin typeface="Avenir Next W01"/>
              </a:rPr>
            </a:br>
            <a:endParaRPr lang="en-GB" dirty="0"/>
          </a:p>
        </p:txBody>
      </p:sp>
      <p:sp>
        <p:nvSpPr>
          <p:cNvPr id="3" name="Content Placeholder 2">
            <a:extLst>
              <a:ext uri="{FF2B5EF4-FFF2-40B4-BE49-F238E27FC236}">
                <a16:creationId xmlns:a16="http://schemas.microsoft.com/office/drawing/2014/main" id="{D521BA31-9A53-2D2C-63AA-1606A0900CAF}"/>
              </a:ext>
            </a:extLst>
          </p:cNvPr>
          <p:cNvSpPr>
            <a:spLocks noGrp="1"/>
          </p:cNvSpPr>
          <p:nvPr>
            <p:ph idx="1"/>
          </p:nvPr>
        </p:nvSpPr>
        <p:spPr/>
        <p:txBody>
          <a:bodyPr>
            <a:normAutofit/>
          </a:bodyPr>
          <a:lstStyle/>
          <a:p>
            <a:pPr algn="l"/>
            <a:r>
              <a:rPr lang="en-GB" b="0" i="0" dirty="0">
                <a:solidFill>
                  <a:srgbClr val="4A4A4A"/>
                </a:solidFill>
                <a:effectLst/>
                <a:latin typeface="Avenir Next W01"/>
              </a:rPr>
              <a:t>Florence went back to England after the war.  She </a:t>
            </a:r>
            <a:r>
              <a:rPr lang="en-GB" dirty="0">
                <a:solidFill>
                  <a:srgbClr val="4A4A4A"/>
                </a:solidFill>
                <a:latin typeface="Avenir Next W01"/>
              </a:rPr>
              <a:t>wrote letters to important people, </a:t>
            </a:r>
            <a:r>
              <a:rPr lang="en-GB" b="0" i="0" dirty="0">
                <a:solidFill>
                  <a:srgbClr val="4A4A4A"/>
                </a:solidFill>
                <a:effectLst/>
                <a:latin typeface="Avenir Next W01"/>
              </a:rPr>
              <a:t> telling them about the Army hospitals.  She even met the queen to talk about ways to make things better. </a:t>
            </a:r>
          </a:p>
          <a:p>
            <a:pPr algn="l"/>
            <a:endParaRPr lang="en-GB" b="0" i="0" dirty="0">
              <a:solidFill>
                <a:srgbClr val="4A4A4A"/>
              </a:solidFill>
              <a:effectLst/>
              <a:latin typeface="Avenir Next W01"/>
            </a:endParaRPr>
          </a:p>
          <a:p>
            <a:pPr algn="l"/>
            <a:r>
              <a:rPr lang="en-GB" dirty="0">
                <a:solidFill>
                  <a:srgbClr val="4A4A4A"/>
                </a:solidFill>
                <a:latin typeface="Avenir Next W01"/>
              </a:rPr>
              <a:t>T</a:t>
            </a:r>
            <a:r>
              <a:rPr lang="en-GB" b="0" i="0" dirty="0">
                <a:solidFill>
                  <a:srgbClr val="4A4A4A"/>
                </a:solidFill>
                <a:effectLst/>
                <a:latin typeface="Avenir Next W01"/>
              </a:rPr>
              <a:t>he Army started to train doctors. Hospitals became cleaner and soldiers were given better clothes, food and care. </a:t>
            </a:r>
          </a:p>
          <a:p>
            <a:pPr algn="l"/>
            <a:endParaRPr lang="en-GB" b="0" i="0" dirty="0">
              <a:solidFill>
                <a:srgbClr val="4A4A4A"/>
              </a:solidFill>
              <a:effectLst/>
              <a:latin typeface="Avenir Next W01"/>
            </a:endParaRPr>
          </a:p>
          <a:p>
            <a:pPr algn="l"/>
            <a:r>
              <a:rPr lang="en-GB" b="0" i="0" dirty="0">
                <a:solidFill>
                  <a:srgbClr val="4A4A4A"/>
                </a:solidFill>
                <a:effectLst/>
                <a:latin typeface="Avenir Next W01"/>
              </a:rPr>
              <a:t>In 1860, the</a:t>
            </a:r>
            <a:r>
              <a:rPr lang="en-GB" i="0" dirty="0">
                <a:solidFill>
                  <a:srgbClr val="4A4A4A"/>
                </a:solidFill>
                <a:effectLst/>
                <a:latin typeface="Avenir Next W01"/>
              </a:rPr>
              <a:t> Nightingale Training School for Nurses opened in London to train ladies to become nurses.</a:t>
            </a:r>
          </a:p>
        </p:txBody>
      </p:sp>
    </p:spTree>
    <p:extLst>
      <p:ext uri="{BB962C8B-B14F-4D97-AF65-F5344CB8AC3E}">
        <p14:creationId xmlns:p14="http://schemas.microsoft.com/office/powerpoint/2010/main" val="417610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D6D-5EE5-FB58-6964-ED5803A0355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E9B8C8-754C-E7BE-6E00-A24F395D9385}"/>
              </a:ext>
            </a:extLst>
          </p:cNvPr>
          <p:cNvSpPr>
            <a:spLocks noGrp="1"/>
          </p:cNvSpPr>
          <p:nvPr>
            <p:ph idx="1"/>
          </p:nvPr>
        </p:nvSpPr>
        <p:spPr/>
        <p:txBody>
          <a:bodyPr/>
          <a:lstStyle/>
          <a:p>
            <a:pPr algn="l"/>
            <a:r>
              <a:rPr lang="en-GB" b="0" i="0" dirty="0">
                <a:solidFill>
                  <a:srgbClr val="4A4A4A"/>
                </a:solidFill>
                <a:effectLst/>
                <a:latin typeface="Avenir Next W01"/>
              </a:rPr>
              <a:t>Florence was ill as she grew older and spent a lot of time in bed.  </a:t>
            </a:r>
          </a:p>
          <a:p>
            <a:pPr algn="l"/>
            <a:endParaRPr lang="en-GB" b="0" i="0" dirty="0">
              <a:solidFill>
                <a:srgbClr val="4A4A4A"/>
              </a:solidFill>
              <a:effectLst/>
              <a:latin typeface="Avenir Next W01"/>
            </a:endParaRPr>
          </a:p>
          <a:p>
            <a:pPr algn="l"/>
            <a:r>
              <a:rPr lang="en-GB" b="0" i="0" dirty="0">
                <a:solidFill>
                  <a:srgbClr val="4A4A4A"/>
                </a:solidFill>
                <a:effectLst/>
                <a:latin typeface="Avenir Next W01"/>
              </a:rPr>
              <a:t>Florence became the first woman to receive the </a:t>
            </a:r>
            <a:r>
              <a:rPr lang="en-GB" i="0" dirty="0">
                <a:solidFill>
                  <a:srgbClr val="4A4A4A"/>
                </a:solidFill>
                <a:effectLst/>
                <a:latin typeface="Avenir Next W01"/>
              </a:rPr>
              <a:t>Order of Merit which is </a:t>
            </a:r>
            <a:r>
              <a:rPr lang="en-GB" b="0" i="0" dirty="0">
                <a:solidFill>
                  <a:srgbClr val="4A4A4A"/>
                </a:solidFill>
                <a:effectLst/>
                <a:latin typeface="Avenir Next W01"/>
              </a:rPr>
              <a:t>an award from the queen for very special work.</a:t>
            </a:r>
          </a:p>
          <a:p>
            <a:pPr algn="l"/>
            <a:endParaRPr lang="en-GB" b="0" i="0" dirty="0">
              <a:solidFill>
                <a:srgbClr val="4A4A4A"/>
              </a:solidFill>
              <a:effectLst/>
              <a:latin typeface="Avenir Next W01"/>
            </a:endParaRPr>
          </a:p>
          <a:p>
            <a:pPr algn="l"/>
            <a:r>
              <a:rPr lang="en-GB" b="0" i="0" dirty="0">
                <a:solidFill>
                  <a:srgbClr val="4A4A4A"/>
                </a:solidFill>
                <a:effectLst/>
                <a:latin typeface="Avenir Next W01"/>
              </a:rPr>
              <a:t>Florence died in 1910.  </a:t>
            </a:r>
          </a:p>
          <a:p>
            <a:pPr algn="l"/>
            <a:endParaRPr lang="en-GB" dirty="0">
              <a:solidFill>
                <a:srgbClr val="4A4A4A"/>
              </a:solidFill>
              <a:latin typeface="Avenir Next W01"/>
            </a:endParaRPr>
          </a:p>
          <a:p>
            <a:pPr algn="l"/>
            <a:r>
              <a:rPr lang="en-GB" b="0" i="0" dirty="0">
                <a:solidFill>
                  <a:srgbClr val="4A4A4A"/>
                </a:solidFill>
                <a:effectLst/>
                <a:latin typeface="Avenir Next W01"/>
              </a:rPr>
              <a:t>She will never be forgotten.</a:t>
            </a:r>
          </a:p>
          <a:p>
            <a:endParaRPr lang="en-GB" dirty="0"/>
          </a:p>
        </p:txBody>
      </p:sp>
    </p:spTree>
    <p:extLst>
      <p:ext uri="{BB962C8B-B14F-4D97-AF65-F5344CB8AC3E}">
        <p14:creationId xmlns:p14="http://schemas.microsoft.com/office/powerpoint/2010/main" val="175165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5D8DDF-45A0-6A02-9305-5EE6B9EFA091}"/>
              </a:ext>
            </a:extLst>
          </p:cNvPr>
          <p:cNvPicPr>
            <a:picLocks noChangeAspect="1"/>
          </p:cNvPicPr>
          <p:nvPr/>
        </p:nvPicPr>
        <p:blipFill>
          <a:blip r:embed="rId2"/>
          <a:stretch>
            <a:fillRect/>
          </a:stretch>
        </p:blipFill>
        <p:spPr>
          <a:xfrm>
            <a:off x="3000692" y="2077244"/>
            <a:ext cx="6048375" cy="3848100"/>
          </a:xfrm>
          <a:prstGeom prst="rect">
            <a:avLst/>
          </a:prstGeom>
        </p:spPr>
      </p:pic>
      <p:sp>
        <p:nvSpPr>
          <p:cNvPr id="2" name="Title 1">
            <a:extLst>
              <a:ext uri="{FF2B5EF4-FFF2-40B4-BE49-F238E27FC236}">
                <a16:creationId xmlns:a16="http://schemas.microsoft.com/office/drawing/2014/main" id="{1D340ADB-E3C6-333D-D8DB-5CB043D03A25}"/>
              </a:ext>
            </a:extLst>
          </p:cNvPr>
          <p:cNvSpPr>
            <a:spLocks noGrp="1"/>
          </p:cNvSpPr>
          <p:nvPr>
            <p:ph type="title"/>
          </p:nvPr>
        </p:nvSpPr>
        <p:spPr/>
        <p:txBody>
          <a:bodyPr/>
          <a:lstStyle/>
          <a:p>
            <a:endParaRPr lang="en-GB" dirty="0"/>
          </a:p>
        </p:txBody>
      </p:sp>
      <p:sp>
        <p:nvSpPr>
          <p:cNvPr id="5" name="AutoShape 4" descr="Florence Nightingale facts">
            <a:extLst>
              <a:ext uri="{FF2B5EF4-FFF2-40B4-BE49-F238E27FC236}">
                <a16:creationId xmlns:a16="http://schemas.microsoft.com/office/drawing/2014/main" id="{11DC0CA7-0E1F-F611-576C-1FF8E2600AB7}"/>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0548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244E-9D90-B018-C245-5FC0B8AF4246}"/>
              </a:ext>
            </a:extLst>
          </p:cNvPr>
          <p:cNvSpPr>
            <a:spLocks noGrp="1"/>
          </p:cNvSpPr>
          <p:nvPr>
            <p:ph type="title"/>
          </p:nvPr>
        </p:nvSpPr>
        <p:spPr/>
        <p:txBody>
          <a:bodyPr/>
          <a:lstStyle/>
          <a:p>
            <a:r>
              <a:rPr lang="en-GB" b="1" i="0" dirty="0">
                <a:solidFill>
                  <a:srgbClr val="4A4A4A"/>
                </a:solidFill>
                <a:effectLst/>
                <a:latin typeface="Avenir Next W01"/>
              </a:rPr>
              <a:t>Who was Florence Nightingale?</a:t>
            </a:r>
            <a:br>
              <a:rPr lang="en-GB" b="1" i="0" dirty="0">
                <a:solidFill>
                  <a:srgbClr val="4A4A4A"/>
                </a:solidFill>
                <a:effectLst/>
                <a:latin typeface="Avenir Next W01"/>
              </a:rPr>
            </a:br>
            <a:endParaRPr lang="en-GB" dirty="0"/>
          </a:p>
        </p:txBody>
      </p:sp>
      <p:sp>
        <p:nvSpPr>
          <p:cNvPr id="3" name="Content Placeholder 2">
            <a:extLst>
              <a:ext uri="{FF2B5EF4-FFF2-40B4-BE49-F238E27FC236}">
                <a16:creationId xmlns:a16="http://schemas.microsoft.com/office/drawing/2014/main" id="{5B7F05A4-2ABE-5053-4CD1-D39D446C9C67}"/>
              </a:ext>
            </a:extLst>
          </p:cNvPr>
          <p:cNvSpPr>
            <a:spLocks noGrp="1"/>
          </p:cNvSpPr>
          <p:nvPr>
            <p:ph idx="1"/>
          </p:nvPr>
        </p:nvSpPr>
        <p:spPr/>
        <p:txBody>
          <a:bodyPr/>
          <a:lstStyle/>
          <a:p>
            <a:pPr marL="0" indent="0" algn="l">
              <a:buNone/>
            </a:pPr>
            <a:r>
              <a:rPr lang="en-GB" b="1" i="0" dirty="0">
                <a:solidFill>
                  <a:srgbClr val="4A4A4A"/>
                </a:solidFill>
                <a:effectLst/>
                <a:latin typeface="Avenir Next W01"/>
              </a:rPr>
              <a:t>Born</a:t>
            </a:r>
            <a:r>
              <a:rPr lang="en-GB" b="0" i="0" dirty="0">
                <a:solidFill>
                  <a:srgbClr val="4A4A4A"/>
                </a:solidFill>
                <a:effectLst/>
                <a:latin typeface="Avenir Next W01"/>
              </a:rPr>
              <a:t>: 12 May 1820 in Florence, Italy</a:t>
            </a:r>
            <a:br>
              <a:rPr lang="en-GB" b="0" i="0" dirty="0">
                <a:solidFill>
                  <a:srgbClr val="4A4A4A"/>
                </a:solidFill>
                <a:effectLst/>
                <a:latin typeface="Avenir Next W01"/>
              </a:rPr>
            </a:br>
            <a:r>
              <a:rPr lang="en-GB" b="1" i="0" dirty="0">
                <a:solidFill>
                  <a:srgbClr val="4A4A4A"/>
                </a:solidFill>
                <a:effectLst/>
                <a:latin typeface="Avenir Next W01"/>
              </a:rPr>
              <a:t>Lived in</a:t>
            </a:r>
            <a:r>
              <a:rPr lang="en-GB" b="0" i="0" dirty="0">
                <a:solidFill>
                  <a:srgbClr val="4A4A4A"/>
                </a:solidFill>
                <a:effectLst/>
                <a:latin typeface="Avenir Next W01"/>
              </a:rPr>
              <a:t>: England, UK</a:t>
            </a:r>
            <a:br>
              <a:rPr lang="en-GB" b="0" i="0" dirty="0">
                <a:solidFill>
                  <a:srgbClr val="4A4A4A"/>
                </a:solidFill>
                <a:effectLst/>
                <a:latin typeface="Avenir Next W01"/>
              </a:rPr>
            </a:br>
            <a:r>
              <a:rPr lang="en-GB" b="1" dirty="0">
                <a:solidFill>
                  <a:srgbClr val="4A4A4A"/>
                </a:solidFill>
                <a:latin typeface="Avenir Next W01"/>
              </a:rPr>
              <a:t>Job</a:t>
            </a:r>
            <a:r>
              <a:rPr lang="en-GB" b="0" i="0" dirty="0">
                <a:solidFill>
                  <a:srgbClr val="4A4A4A"/>
                </a:solidFill>
                <a:effectLst/>
                <a:latin typeface="Avenir Next W01"/>
              </a:rPr>
              <a:t>: Nurse</a:t>
            </a:r>
            <a:br>
              <a:rPr lang="en-GB" b="0" i="0" dirty="0">
                <a:solidFill>
                  <a:srgbClr val="4A4A4A"/>
                </a:solidFill>
                <a:effectLst/>
                <a:latin typeface="Avenir Next W01"/>
              </a:rPr>
            </a:br>
            <a:r>
              <a:rPr lang="en-GB" b="1" i="0" dirty="0">
                <a:solidFill>
                  <a:srgbClr val="4A4A4A"/>
                </a:solidFill>
                <a:effectLst/>
                <a:latin typeface="Avenir Next W01"/>
              </a:rPr>
              <a:t>Died</a:t>
            </a:r>
            <a:r>
              <a:rPr lang="en-GB" b="0" i="0" dirty="0">
                <a:solidFill>
                  <a:srgbClr val="4A4A4A"/>
                </a:solidFill>
                <a:effectLst/>
                <a:latin typeface="Avenir Next W01"/>
              </a:rPr>
              <a:t>: 13 August 1910</a:t>
            </a:r>
            <a:br>
              <a:rPr lang="en-GB" b="0" i="0" dirty="0">
                <a:solidFill>
                  <a:srgbClr val="4A4A4A"/>
                </a:solidFill>
                <a:effectLst/>
                <a:latin typeface="Avenir Next W01"/>
              </a:rPr>
            </a:br>
            <a:r>
              <a:rPr lang="en-GB" b="1" i="0" dirty="0">
                <a:solidFill>
                  <a:srgbClr val="4A4A4A"/>
                </a:solidFill>
                <a:effectLst/>
                <a:latin typeface="Avenir Next W01"/>
              </a:rPr>
              <a:t>Also known as</a:t>
            </a:r>
            <a:r>
              <a:rPr lang="en-GB" b="0" i="0" dirty="0">
                <a:solidFill>
                  <a:srgbClr val="4A4A4A"/>
                </a:solidFill>
                <a:effectLst/>
                <a:latin typeface="Avenir Next W01"/>
              </a:rPr>
              <a:t>: Lady with the Lamp</a:t>
            </a:r>
          </a:p>
          <a:p>
            <a:endParaRPr lang="en-GB" dirty="0"/>
          </a:p>
        </p:txBody>
      </p:sp>
    </p:spTree>
    <p:extLst>
      <p:ext uri="{BB962C8B-B14F-4D97-AF65-F5344CB8AC3E}">
        <p14:creationId xmlns:p14="http://schemas.microsoft.com/office/powerpoint/2010/main" val="314423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DA44-FF58-F4BD-72F1-5136F98D9F54}"/>
              </a:ext>
            </a:extLst>
          </p:cNvPr>
          <p:cNvSpPr>
            <a:spLocks noGrp="1"/>
          </p:cNvSpPr>
          <p:nvPr>
            <p:ph type="title"/>
          </p:nvPr>
        </p:nvSpPr>
        <p:spPr/>
        <p:txBody>
          <a:bodyPr/>
          <a:lstStyle/>
          <a:p>
            <a:r>
              <a:rPr lang="en-GB" b="1" i="0" dirty="0">
                <a:solidFill>
                  <a:srgbClr val="4A4A4A"/>
                </a:solidFill>
                <a:effectLst/>
                <a:latin typeface="Avenir Next W01"/>
              </a:rPr>
              <a:t>What did Florence Nightingale do?</a:t>
            </a:r>
            <a:br>
              <a:rPr lang="en-GB" b="1" i="0" dirty="0">
                <a:solidFill>
                  <a:srgbClr val="4A4A4A"/>
                </a:solidFill>
                <a:effectLst/>
                <a:latin typeface="Avenir Next W01"/>
              </a:rPr>
            </a:br>
            <a:endParaRPr lang="en-GB" dirty="0"/>
          </a:p>
        </p:txBody>
      </p:sp>
      <p:sp>
        <p:nvSpPr>
          <p:cNvPr id="3" name="Content Placeholder 2">
            <a:extLst>
              <a:ext uri="{FF2B5EF4-FFF2-40B4-BE49-F238E27FC236}">
                <a16:creationId xmlns:a16="http://schemas.microsoft.com/office/drawing/2014/main" id="{4664FDBA-7CB4-C526-6C8D-107D8F405118}"/>
              </a:ext>
            </a:extLst>
          </p:cNvPr>
          <p:cNvSpPr>
            <a:spLocks noGrp="1"/>
          </p:cNvSpPr>
          <p:nvPr>
            <p:ph idx="1"/>
          </p:nvPr>
        </p:nvSpPr>
        <p:spPr>
          <a:xfrm>
            <a:off x="838200" y="1899919"/>
            <a:ext cx="10515600" cy="4277043"/>
          </a:xfrm>
        </p:spPr>
        <p:txBody>
          <a:bodyPr/>
          <a:lstStyle/>
          <a:p>
            <a:pPr marL="0" indent="0" algn="l">
              <a:buNone/>
            </a:pPr>
            <a:r>
              <a:rPr lang="en-GB" b="0" i="0" dirty="0">
                <a:solidFill>
                  <a:srgbClr val="4A4A4A"/>
                </a:solidFill>
                <a:effectLst/>
                <a:latin typeface="Avenir Next W01"/>
              </a:rPr>
              <a:t>When she was 16 years old, she believed she heard a voice from God calling for her to </a:t>
            </a:r>
            <a:r>
              <a:rPr lang="en-GB" b="1" i="0" dirty="0">
                <a:solidFill>
                  <a:srgbClr val="4A4A4A"/>
                </a:solidFill>
                <a:effectLst/>
                <a:latin typeface="Avenir Next W01"/>
              </a:rPr>
              <a:t>carry out important work to help those suffering</a:t>
            </a:r>
            <a:r>
              <a:rPr lang="en-GB" b="0" i="0" dirty="0">
                <a:solidFill>
                  <a:srgbClr val="4A4A4A"/>
                </a:solidFill>
                <a:effectLst/>
                <a:latin typeface="Avenir Next W01"/>
              </a:rPr>
              <a:t>. She wanted to be a nurse.</a:t>
            </a:r>
          </a:p>
          <a:p>
            <a:endParaRPr lang="en-GB" dirty="0"/>
          </a:p>
        </p:txBody>
      </p:sp>
    </p:spTree>
    <p:extLst>
      <p:ext uri="{BB962C8B-B14F-4D97-AF65-F5344CB8AC3E}">
        <p14:creationId xmlns:p14="http://schemas.microsoft.com/office/powerpoint/2010/main" val="15245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146A-F3A2-8085-7264-652EDB7F9124}"/>
              </a:ext>
            </a:extLst>
          </p:cNvPr>
          <p:cNvSpPr>
            <a:spLocks noGrp="1"/>
          </p:cNvSpPr>
          <p:nvPr>
            <p:ph type="title"/>
          </p:nvPr>
        </p:nvSpPr>
        <p:spPr/>
        <p:txBody>
          <a:bodyPr/>
          <a:lstStyle/>
          <a:p>
            <a:r>
              <a:rPr lang="en-GB" dirty="0"/>
              <a:t>The Crimean War</a:t>
            </a:r>
          </a:p>
        </p:txBody>
      </p:sp>
      <p:pic>
        <p:nvPicPr>
          <p:cNvPr id="5" name="Content Placeholder 4">
            <a:extLst>
              <a:ext uri="{FF2B5EF4-FFF2-40B4-BE49-F238E27FC236}">
                <a16:creationId xmlns:a16="http://schemas.microsoft.com/office/drawing/2014/main" id="{4462BC59-91F7-42D0-ECFE-4C8BD2FB2885}"/>
              </a:ext>
            </a:extLst>
          </p:cNvPr>
          <p:cNvPicPr>
            <a:picLocks noGrp="1" noChangeAspect="1"/>
          </p:cNvPicPr>
          <p:nvPr>
            <p:ph idx="1"/>
          </p:nvPr>
        </p:nvPicPr>
        <p:blipFill>
          <a:blip r:embed="rId2"/>
          <a:stretch>
            <a:fillRect/>
          </a:stretch>
        </p:blipFill>
        <p:spPr>
          <a:xfrm>
            <a:off x="1971040" y="1390544"/>
            <a:ext cx="7934960" cy="5048384"/>
          </a:xfrm>
          <a:prstGeom prst="rect">
            <a:avLst/>
          </a:prstGeom>
        </p:spPr>
      </p:pic>
    </p:spTree>
    <p:extLst>
      <p:ext uri="{BB962C8B-B14F-4D97-AF65-F5344CB8AC3E}">
        <p14:creationId xmlns:p14="http://schemas.microsoft.com/office/powerpoint/2010/main" val="102437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B9E0-D037-A572-CCA5-B21859DD3D1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9B223CF-A07A-DDBC-E76D-916734384826}"/>
              </a:ext>
            </a:extLst>
          </p:cNvPr>
          <p:cNvSpPr>
            <a:spLocks noGrp="1"/>
          </p:cNvSpPr>
          <p:nvPr>
            <p:ph idx="1"/>
          </p:nvPr>
        </p:nvSpPr>
        <p:spPr/>
        <p:txBody>
          <a:bodyPr/>
          <a:lstStyle/>
          <a:p>
            <a:r>
              <a:rPr lang="en-GB" b="0" i="0" dirty="0">
                <a:solidFill>
                  <a:srgbClr val="4A4A4A"/>
                </a:solidFill>
                <a:effectLst/>
                <a:latin typeface="Avenir Next W01"/>
              </a:rPr>
              <a:t>In 1854, the </a:t>
            </a:r>
            <a:r>
              <a:rPr lang="en-GB" b="1" i="0" dirty="0">
                <a:solidFill>
                  <a:srgbClr val="4A4A4A"/>
                </a:solidFill>
                <a:effectLst/>
                <a:latin typeface="Avenir Next W01"/>
              </a:rPr>
              <a:t>Crimean War</a:t>
            </a:r>
            <a:r>
              <a:rPr lang="en-GB" b="0" i="0" dirty="0">
                <a:solidFill>
                  <a:srgbClr val="4A4A4A"/>
                </a:solidFill>
                <a:effectLst/>
                <a:latin typeface="Avenir Next W01"/>
              </a:rPr>
              <a:t> started. Britain, </a:t>
            </a:r>
            <a:r>
              <a:rPr lang="en-GB" i="0" strike="noStrike" dirty="0">
                <a:effectLst/>
                <a:latin typeface="Avenir Next W01"/>
                <a:hlinkClick r:id="rId2">
                  <a:extLst>
                    <a:ext uri="{A12FA001-AC4F-418D-AE19-62706E023703}">
                      <ahyp:hlinkClr xmlns:ahyp="http://schemas.microsoft.com/office/drawing/2018/hyperlinkcolor" val="tx"/>
                    </a:ext>
                  </a:extLst>
                </a:hlinkClick>
              </a:rPr>
              <a:t>France</a:t>
            </a:r>
            <a:r>
              <a:rPr lang="en-GB" b="0" i="0" dirty="0">
                <a:solidFill>
                  <a:srgbClr val="4A4A4A"/>
                </a:solidFill>
                <a:effectLst/>
                <a:latin typeface="Avenir Next W01"/>
              </a:rPr>
              <a:t> and </a:t>
            </a:r>
            <a:r>
              <a:rPr lang="en-GB" b="0" i="0" u="sng" dirty="0">
                <a:solidFill>
                  <a:srgbClr val="4A4A4A"/>
                </a:solidFill>
                <a:effectLst/>
                <a:latin typeface="Avenir Next W01"/>
              </a:rPr>
              <a:t>Turkey</a:t>
            </a:r>
            <a:r>
              <a:rPr lang="en-GB" dirty="0">
                <a:solidFill>
                  <a:srgbClr val="4A4A4A"/>
                </a:solidFill>
                <a:latin typeface="Avenir Next W01"/>
              </a:rPr>
              <a:t> fought</a:t>
            </a:r>
            <a:r>
              <a:rPr lang="en-GB" b="0" i="0" dirty="0">
                <a:solidFill>
                  <a:srgbClr val="4A4A4A"/>
                </a:solidFill>
                <a:effectLst/>
                <a:latin typeface="Avenir Next W01"/>
              </a:rPr>
              <a:t> against </a:t>
            </a:r>
            <a:r>
              <a:rPr lang="en-GB" i="0" u="none" strike="noStrike" dirty="0">
                <a:effectLst/>
                <a:latin typeface="Avenir Next W01"/>
                <a:hlinkClick r:id="rId3">
                  <a:extLst>
                    <a:ext uri="{A12FA001-AC4F-418D-AE19-62706E023703}">
                      <ahyp:hlinkClr xmlns:ahyp="http://schemas.microsoft.com/office/drawing/2018/hyperlinkcolor" val="tx"/>
                    </a:ext>
                  </a:extLst>
                </a:hlinkClick>
              </a:rPr>
              <a:t>Russia</a:t>
            </a:r>
            <a:r>
              <a:rPr lang="en-GB" b="0" i="0" dirty="0">
                <a:solidFill>
                  <a:srgbClr val="4A4A4A"/>
                </a:solidFill>
                <a:effectLst/>
                <a:latin typeface="Avenir Next W01"/>
              </a:rPr>
              <a:t>. </a:t>
            </a:r>
          </a:p>
          <a:p>
            <a:endParaRPr lang="en-GB" b="0" i="0" dirty="0">
              <a:solidFill>
                <a:srgbClr val="4A4A4A"/>
              </a:solidFill>
              <a:effectLst/>
              <a:latin typeface="Avenir Next W01"/>
            </a:endParaRPr>
          </a:p>
          <a:p>
            <a:r>
              <a:rPr lang="en-GB" b="0" i="0" dirty="0">
                <a:solidFill>
                  <a:srgbClr val="4A4A4A"/>
                </a:solidFill>
                <a:effectLst/>
                <a:latin typeface="Avenir Next W01"/>
              </a:rPr>
              <a:t>British soldiers went to fight in the Crimea, </a:t>
            </a:r>
            <a:r>
              <a:rPr lang="en-GB" dirty="0">
                <a:solidFill>
                  <a:srgbClr val="4A4A4A"/>
                </a:solidFill>
                <a:latin typeface="Avenir Next W01"/>
              </a:rPr>
              <a:t>in Russia.</a:t>
            </a:r>
          </a:p>
          <a:p>
            <a:endParaRPr lang="en-GB" dirty="0">
              <a:solidFill>
                <a:srgbClr val="4A4A4A"/>
              </a:solidFill>
              <a:latin typeface="Avenir Next W01"/>
            </a:endParaRPr>
          </a:p>
          <a:p>
            <a:r>
              <a:rPr lang="en-GB" b="0" i="0" dirty="0">
                <a:solidFill>
                  <a:srgbClr val="4A4A4A"/>
                </a:solidFill>
                <a:effectLst/>
                <a:latin typeface="Avenir Next W01"/>
              </a:rPr>
              <a:t>Sold</a:t>
            </a:r>
            <a:r>
              <a:rPr lang="en-GB" dirty="0">
                <a:solidFill>
                  <a:srgbClr val="4A4A4A"/>
                </a:solidFill>
                <a:latin typeface="Avenir Next W01"/>
              </a:rPr>
              <a:t>iers were dying because they were injured, hungry, sick and cold.  There was no proper </a:t>
            </a:r>
            <a:r>
              <a:rPr lang="en-GB" b="0" i="0" dirty="0">
                <a:solidFill>
                  <a:srgbClr val="4A4A4A"/>
                </a:solidFill>
                <a:effectLst/>
                <a:latin typeface="Avenir Next W01"/>
              </a:rPr>
              <a:t>medical care or nurses to treat them. </a:t>
            </a:r>
          </a:p>
          <a:p>
            <a:endParaRPr lang="en-GB" b="0" i="0" dirty="0">
              <a:solidFill>
                <a:srgbClr val="4A4A4A"/>
              </a:solidFill>
              <a:effectLst/>
              <a:latin typeface="Avenir Next W01"/>
            </a:endParaRPr>
          </a:p>
          <a:p>
            <a:r>
              <a:rPr lang="en-GB" b="0" i="0" dirty="0">
                <a:solidFill>
                  <a:srgbClr val="4A4A4A"/>
                </a:solidFill>
                <a:effectLst/>
                <a:latin typeface="Avenir Next W01"/>
              </a:rPr>
              <a:t>Florence and a team of nurses went to help.</a:t>
            </a:r>
            <a:endParaRPr lang="en-GB" dirty="0"/>
          </a:p>
        </p:txBody>
      </p:sp>
    </p:spTree>
    <p:extLst>
      <p:ext uri="{BB962C8B-B14F-4D97-AF65-F5344CB8AC3E}">
        <p14:creationId xmlns:p14="http://schemas.microsoft.com/office/powerpoint/2010/main" val="85812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6DAA-966A-6A60-FB4D-2AD03C52EB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99E6B35-C398-BE0F-4A2B-5222F477EDE4}"/>
              </a:ext>
            </a:extLst>
          </p:cNvPr>
          <p:cNvSpPr>
            <a:spLocks noGrp="1"/>
          </p:cNvSpPr>
          <p:nvPr>
            <p:ph idx="1"/>
          </p:nvPr>
        </p:nvSpPr>
        <p:spPr/>
        <p:txBody>
          <a:bodyPr/>
          <a:lstStyle/>
          <a:p>
            <a:pPr marL="0" indent="0">
              <a:buNone/>
            </a:pPr>
            <a:r>
              <a:rPr lang="en-GB" dirty="0">
                <a:solidFill>
                  <a:srgbClr val="4A4A4A"/>
                </a:solidFill>
                <a:latin typeface="Avenir Next W01"/>
              </a:rPr>
              <a:t>The army hospital awful. There were too many sick soldiers there. It was</a:t>
            </a:r>
            <a:r>
              <a:rPr lang="en-GB" b="0" i="0" dirty="0">
                <a:solidFill>
                  <a:srgbClr val="4A4A4A"/>
                </a:solidFill>
                <a:effectLst/>
                <a:latin typeface="Avenir Next W01"/>
              </a:rPr>
              <a:t> </a:t>
            </a:r>
            <a:r>
              <a:rPr lang="en-GB" dirty="0">
                <a:solidFill>
                  <a:srgbClr val="4A4A4A"/>
                </a:solidFill>
                <a:latin typeface="Avenir Next W01"/>
              </a:rPr>
              <a:t>dirt</a:t>
            </a:r>
            <a:r>
              <a:rPr lang="en-GB" b="0" i="0" dirty="0">
                <a:solidFill>
                  <a:srgbClr val="4A4A4A"/>
                </a:solidFill>
                <a:effectLst/>
                <a:latin typeface="Avenir Next W01"/>
              </a:rPr>
              <a:t>y. </a:t>
            </a:r>
            <a:r>
              <a:rPr lang="en-GB" dirty="0">
                <a:solidFill>
                  <a:srgbClr val="4A4A4A"/>
                </a:solidFill>
                <a:latin typeface="Avenir Next W01"/>
              </a:rPr>
              <a:t>The </a:t>
            </a:r>
            <a:r>
              <a:rPr lang="en-GB" b="0" i="0" dirty="0">
                <a:solidFill>
                  <a:srgbClr val="4A4A4A"/>
                </a:solidFill>
                <a:effectLst/>
                <a:latin typeface="Avenir Next W01"/>
              </a:rPr>
              <a:t>toilets were broken and there were rats running everywhere.</a:t>
            </a:r>
          </a:p>
          <a:p>
            <a:pPr marL="0" indent="0">
              <a:buNone/>
            </a:pPr>
            <a:endParaRPr lang="en-GB" b="0" i="0" dirty="0">
              <a:solidFill>
                <a:srgbClr val="4A4A4A"/>
              </a:solidFill>
              <a:effectLst/>
              <a:latin typeface="Avenir Next W01"/>
            </a:endParaRPr>
          </a:p>
          <a:p>
            <a:pPr marL="0" indent="0">
              <a:buNone/>
            </a:pPr>
            <a:r>
              <a:rPr lang="en-GB" b="0" i="0" dirty="0">
                <a:solidFill>
                  <a:srgbClr val="4A4A4A"/>
                </a:solidFill>
                <a:effectLst/>
                <a:latin typeface="Avenir Next W01"/>
              </a:rPr>
              <a:t>There weren’t enough medical supplies or equipment. The soldiers had to sleep on the dirty floor without any blankets. They didn’t have any clean water or fresh food. Most of the soldiers died.</a:t>
            </a:r>
            <a:endParaRPr lang="en-GB" dirty="0"/>
          </a:p>
        </p:txBody>
      </p:sp>
    </p:spTree>
    <p:extLst>
      <p:ext uri="{BB962C8B-B14F-4D97-AF65-F5344CB8AC3E}">
        <p14:creationId xmlns:p14="http://schemas.microsoft.com/office/powerpoint/2010/main" val="35683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15F5-3EBB-419B-FE80-1F7E0295417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DD0C064-8A5B-AF82-21D9-DCE0FF9714E9}"/>
              </a:ext>
            </a:extLst>
          </p:cNvPr>
          <p:cNvSpPr>
            <a:spLocks noGrp="1"/>
          </p:cNvSpPr>
          <p:nvPr>
            <p:ph idx="1"/>
          </p:nvPr>
        </p:nvSpPr>
        <p:spPr/>
        <p:txBody>
          <a:bodyPr/>
          <a:lstStyle/>
          <a:p>
            <a:pPr marL="0" indent="0">
              <a:buNone/>
            </a:pPr>
            <a:r>
              <a:rPr lang="en-GB" b="0" i="0" dirty="0">
                <a:solidFill>
                  <a:srgbClr val="4A4A4A"/>
                </a:solidFill>
                <a:effectLst/>
                <a:latin typeface="Avenir Next W01"/>
              </a:rPr>
              <a:t>Florence </a:t>
            </a:r>
            <a:r>
              <a:rPr lang="en-GB" dirty="0">
                <a:solidFill>
                  <a:srgbClr val="4A4A4A"/>
                </a:solidFill>
                <a:latin typeface="Avenir Next W01"/>
              </a:rPr>
              <a:t>got some money to buy better medical equipment and food to help the soldiers to get better. She </a:t>
            </a:r>
            <a:r>
              <a:rPr lang="en-GB" b="0" i="0" dirty="0">
                <a:solidFill>
                  <a:srgbClr val="4A4A4A"/>
                </a:solidFill>
                <a:effectLst/>
                <a:latin typeface="Avenir Next W01"/>
              </a:rPr>
              <a:t>paid workmen to clear the drains. Flore</a:t>
            </a:r>
            <a:r>
              <a:rPr lang="en-GB" dirty="0">
                <a:solidFill>
                  <a:srgbClr val="4A4A4A"/>
                </a:solidFill>
                <a:latin typeface="Avenir Next W01"/>
              </a:rPr>
              <a:t>nce and the other nurses</a:t>
            </a:r>
            <a:r>
              <a:rPr lang="en-GB" b="0" i="0" dirty="0">
                <a:solidFill>
                  <a:srgbClr val="4A4A4A"/>
                </a:solidFill>
                <a:effectLst/>
                <a:latin typeface="Avenir Next W01"/>
              </a:rPr>
              <a:t> </a:t>
            </a:r>
            <a:r>
              <a:rPr lang="en-GB" i="0" dirty="0">
                <a:solidFill>
                  <a:srgbClr val="4A4A4A"/>
                </a:solidFill>
                <a:effectLst/>
                <a:latin typeface="Avenir Next W01"/>
              </a:rPr>
              <a:t>cleaned the wards</a:t>
            </a:r>
            <a:r>
              <a:rPr lang="en-GB" b="0" i="0" dirty="0">
                <a:solidFill>
                  <a:srgbClr val="4A4A4A"/>
                </a:solidFill>
                <a:effectLst/>
                <a:latin typeface="Avenir Next W01"/>
              </a:rPr>
              <a:t>, set up a </a:t>
            </a:r>
            <a:r>
              <a:rPr lang="en-GB" i="0" dirty="0">
                <a:solidFill>
                  <a:srgbClr val="4A4A4A"/>
                </a:solidFill>
                <a:effectLst/>
                <a:latin typeface="Avenir Next W01"/>
              </a:rPr>
              <a:t>hospital kitchen. The nurses</a:t>
            </a:r>
            <a:r>
              <a:rPr lang="en-GB" b="0" i="0" dirty="0">
                <a:solidFill>
                  <a:srgbClr val="4A4A4A"/>
                </a:solidFill>
                <a:effectLst/>
                <a:latin typeface="Avenir Next W01"/>
              </a:rPr>
              <a:t> looked after the wounded soldiers very well. </a:t>
            </a:r>
            <a:endParaRPr lang="en-GB" dirty="0"/>
          </a:p>
        </p:txBody>
      </p:sp>
    </p:spTree>
    <p:extLst>
      <p:ext uri="{BB962C8B-B14F-4D97-AF65-F5344CB8AC3E}">
        <p14:creationId xmlns:p14="http://schemas.microsoft.com/office/powerpoint/2010/main" val="253999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2560-AD2F-CBB4-E755-A7CDFC0FD94B}"/>
              </a:ext>
            </a:extLst>
          </p:cNvPr>
          <p:cNvSpPr>
            <a:spLocks noGrp="1"/>
          </p:cNvSpPr>
          <p:nvPr>
            <p:ph type="title"/>
          </p:nvPr>
        </p:nvSpPr>
        <p:spPr/>
        <p:txBody>
          <a:bodyPr>
            <a:normAutofit/>
          </a:bodyPr>
          <a:lstStyle/>
          <a:p>
            <a:br>
              <a:rPr lang="en-GB" b="1" i="0" dirty="0">
                <a:solidFill>
                  <a:srgbClr val="4A4A4A"/>
                </a:solidFill>
                <a:effectLst/>
                <a:latin typeface="Avenir Next W01"/>
              </a:rPr>
            </a:br>
            <a:endParaRPr lang="en-GB" dirty="0"/>
          </a:p>
        </p:txBody>
      </p:sp>
      <p:pic>
        <p:nvPicPr>
          <p:cNvPr id="1026" name="Picture 2">
            <a:extLst>
              <a:ext uri="{FF2B5EF4-FFF2-40B4-BE49-F238E27FC236}">
                <a16:creationId xmlns:a16="http://schemas.microsoft.com/office/drawing/2014/main" id="{6407A98D-912C-DAB0-7ABA-AF92C9E4B7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6322" y="1825625"/>
            <a:ext cx="683935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44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461</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Next W01</vt:lpstr>
      <vt:lpstr>Calibri</vt:lpstr>
      <vt:lpstr>Calibri Light</vt:lpstr>
      <vt:lpstr>Office Theme</vt:lpstr>
      <vt:lpstr>Florence Nightingale</vt:lpstr>
      <vt:lpstr>PowerPoint Presentation</vt:lpstr>
      <vt:lpstr>Who was Florence Nightingale? </vt:lpstr>
      <vt:lpstr>What did Florence Nightingale do? </vt:lpstr>
      <vt:lpstr>The Crimean War</vt:lpstr>
      <vt:lpstr>PowerPoint Presentation</vt:lpstr>
      <vt:lpstr>PowerPoint Presentation</vt:lpstr>
      <vt:lpstr>PowerPoint Presentation</vt:lpstr>
      <vt:lpstr> </vt:lpstr>
      <vt:lpstr>PowerPoint Presentation</vt:lpstr>
      <vt:lpstr>After the War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Florence Nightingale</dc:title>
  <dc:creator>Anna Kelleway</dc:creator>
  <cp:lastModifiedBy>Debbie Gresswell</cp:lastModifiedBy>
  <cp:revision>2</cp:revision>
  <dcterms:created xsi:type="dcterms:W3CDTF">2023-11-14T19:12:52Z</dcterms:created>
  <dcterms:modified xsi:type="dcterms:W3CDTF">2023-11-22T08:35:15Z</dcterms:modified>
</cp:coreProperties>
</file>