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660"/>
  </p:normalViewPr>
  <p:slideViewPr>
    <p:cSldViewPr snapToGrid="0">
      <p:cViewPr varScale="1">
        <p:scale>
          <a:sx n="36" d="100"/>
          <a:sy n="36" d="100"/>
        </p:scale>
        <p:origin x="103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Gresswell" userId="b18d0741-5edc-4bd4-8546-dbf8f3850da3" providerId="ADAL" clId="{7B203431-DD5B-4D30-9BFC-C59B5B3E24B2}"/>
    <pc:docChg chg="custSel modSld">
      <pc:chgData name="Debbie Gresswell" userId="b18d0741-5edc-4bd4-8546-dbf8f3850da3" providerId="ADAL" clId="{7B203431-DD5B-4D30-9BFC-C59B5B3E24B2}" dt="2023-11-22T08:34:49.673" v="0" actId="478"/>
      <pc:docMkLst>
        <pc:docMk/>
      </pc:docMkLst>
      <pc:sldChg chg="delSp mod">
        <pc:chgData name="Debbie Gresswell" userId="b18d0741-5edc-4bd4-8546-dbf8f3850da3" providerId="ADAL" clId="{7B203431-DD5B-4D30-9BFC-C59B5B3E24B2}" dt="2023-11-22T08:34:49.673" v="0" actId="478"/>
        <pc:sldMkLst>
          <pc:docMk/>
          <pc:sldMk cId="3591319368" sldId="256"/>
        </pc:sldMkLst>
        <pc:spChg chg="del">
          <ac:chgData name="Debbie Gresswell" userId="b18d0741-5edc-4bd4-8546-dbf8f3850da3" providerId="ADAL" clId="{7B203431-DD5B-4D30-9BFC-C59B5B3E24B2}" dt="2023-11-22T08:34:49.673" v="0" actId="478"/>
          <ac:spMkLst>
            <pc:docMk/>
            <pc:sldMk cId="3591319368" sldId="256"/>
            <ac:spMk id="6" creationId="{26385EA2-42F7-5F6E-A579-6A7A90EEA6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8E2EB-4F3B-4B7A-BE53-CC1C77049299}" type="datetimeFigureOut">
              <a:rPr lang="en-GB" smtClean="0"/>
              <a:t>22/11/2023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CB802-0D70-414E-8288-49B3FA762287}" type="slidenum">
              <a:rPr lang="en-GB" smtClean="0"/>
              <a:t>‹#›</a:t>
            </a:fld>
            <a:endParaRPr lang="en-GB"/>
          </a:p>
        </p:txBody>
      </p:sp>
    </p:spTree>
    <p:extLst>
      <p:ext uri="{BB962C8B-B14F-4D97-AF65-F5344CB8AC3E}">
        <p14:creationId xmlns:p14="http://schemas.microsoft.com/office/powerpoint/2010/main" val="3385427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755F-1A5F-301A-E299-4474AE32B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D13780-8F70-F60E-20C6-BAA99CF6C4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DA7A34-FD0F-8106-75DA-AF206BED0A88}"/>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6C137F44-1422-4C2B-319E-D6B8E770F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562A6A-EE0C-3727-4F24-3EBBCD3FCC3D}"/>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5210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8011-3F9C-13A8-32E1-6C5B470E71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9131DB-409C-2BAB-FC9B-31C5FCD083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3561C1-EC43-3E85-3D08-6B708881D14B}"/>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92116523-138D-5E8E-97BD-230288E516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9842B6-4F00-F9F8-964B-C49DBB03503F}"/>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21407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727580-21B3-C16C-087B-BA08DB5321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73FAAD-F36F-29AA-1FA2-860D35A457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EC3BB-E243-C040-2461-6A10C06DCCC3}"/>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690E3A0F-DFF8-DF6E-0D21-11CC4DB499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1CA8E5-BA72-BD51-B06D-44D05FD4A2BD}"/>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85490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B1AB-C76F-8A23-6A3F-54286D2EA0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D47396-527B-3323-DDBA-B4AAE41E91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FC2FC7-5CF5-E29A-B9A6-070DC7DF1EB3}"/>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A50D3431-F2DB-887C-0F86-432E80248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68675-14CA-D3F2-B917-8EF3BC2A4E44}"/>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280162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3E6-23AE-C600-3258-1F684A6E5E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00AC8A-478C-B6F0-1145-73FC1FF52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4FC7AF-5FE5-3C9B-F4AF-761CC521665F}"/>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75A3E45C-1610-29C5-22A9-6C3B0F8440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175C4-5BBB-D4BB-5DAB-354D2FE1E04B}"/>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97469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6930-CA96-0C38-CE86-DA29ECF1A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6DE678-176A-A8F3-0388-D120DAC448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2CCC42-AB9C-02D9-CCE2-221F449501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E8F7B8-7463-0922-FEAA-EE7DE41DE437}"/>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6" name="Footer Placeholder 5">
            <a:extLst>
              <a:ext uri="{FF2B5EF4-FFF2-40B4-BE49-F238E27FC236}">
                <a16:creationId xmlns:a16="http://schemas.microsoft.com/office/drawing/2014/main" id="{BA296C33-BBAB-AD0D-306A-DE29E51CB5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4847C9-D34E-E3C3-286D-F67BDF95C8DE}"/>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9499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9829-1C4D-D830-FD0B-B682DB9C02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891EDB-EA3C-51E1-0A65-23682E2B4F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53F87-2859-F07D-BE1F-64C583045F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B033AC-463A-1B10-283F-07DFD09E0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0C724A-042C-9BC0-F528-0196767E54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F463A6-332D-E37F-EAF2-81A7C5348E11}"/>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8" name="Footer Placeholder 7">
            <a:extLst>
              <a:ext uri="{FF2B5EF4-FFF2-40B4-BE49-F238E27FC236}">
                <a16:creationId xmlns:a16="http://schemas.microsoft.com/office/drawing/2014/main" id="{31B18E1C-A238-61D9-C565-2E5C76E5E7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F5B09E-BF56-289B-EC2D-52FD8DDAF7E5}"/>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74456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24F50-4C54-0829-F951-ADCDAA2184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1F593E1-E5B1-C813-F7BC-AE6B226214F8}"/>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4" name="Footer Placeholder 3">
            <a:extLst>
              <a:ext uri="{FF2B5EF4-FFF2-40B4-BE49-F238E27FC236}">
                <a16:creationId xmlns:a16="http://schemas.microsoft.com/office/drawing/2014/main" id="{25C34099-FF44-4EC4-8B57-10764AD1EC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14BFC1-A608-8264-2211-6057E0B1706C}"/>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395475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57769D-3077-DB2F-FC35-BCA3B2F39F7D}"/>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3" name="Footer Placeholder 2">
            <a:extLst>
              <a:ext uri="{FF2B5EF4-FFF2-40B4-BE49-F238E27FC236}">
                <a16:creationId xmlns:a16="http://schemas.microsoft.com/office/drawing/2014/main" id="{753FEE50-3A28-B702-CA07-63ABF21A17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79DD35-A058-704B-6DF5-8F056AE9643E}"/>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234030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6A048-7E07-58CA-2668-9ED483024E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FA4227-7E36-6189-982D-42BF1D6A82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04210B-CE40-A8E7-D132-5BEB960F8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F2AAFF-8ACE-18E6-02D4-EF249AFBDDDE}"/>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6" name="Footer Placeholder 5">
            <a:extLst>
              <a:ext uri="{FF2B5EF4-FFF2-40B4-BE49-F238E27FC236}">
                <a16:creationId xmlns:a16="http://schemas.microsoft.com/office/drawing/2014/main" id="{99570338-2BB3-FFD1-58B9-B1A3EBDD74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7119B4-11C4-6FFC-BAE6-072825E85296}"/>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134226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C4C6-FBA4-3342-F3CF-0B34EB6B1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591C1C-1307-9F95-F7CF-F446547E57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6A6FDC-9093-9E6F-0769-018BD6F5D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BC30F1-8C02-0B45-E0A4-161B4182A0DF}"/>
              </a:ext>
            </a:extLst>
          </p:cNvPr>
          <p:cNvSpPr>
            <a:spLocks noGrp="1"/>
          </p:cNvSpPr>
          <p:nvPr>
            <p:ph type="dt" sz="half" idx="10"/>
          </p:nvPr>
        </p:nvSpPr>
        <p:spPr/>
        <p:txBody>
          <a:bodyPr/>
          <a:lstStyle/>
          <a:p>
            <a:fld id="{5C59CAFD-7B8C-4563-B5CC-8A1D66F1CDD9}" type="datetimeFigureOut">
              <a:rPr lang="en-GB" smtClean="0"/>
              <a:t>22/11/2023</a:t>
            </a:fld>
            <a:endParaRPr lang="en-GB"/>
          </a:p>
        </p:txBody>
      </p:sp>
      <p:sp>
        <p:nvSpPr>
          <p:cNvPr id="6" name="Footer Placeholder 5">
            <a:extLst>
              <a:ext uri="{FF2B5EF4-FFF2-40B4-BE49-F238E27FC236}">
                <a16:creationId xmlns:a16="http://schemas.microsoft.com/office/drawing/2014/main" id="{03124EB6-74ED-5BBA-F681-B39EE0A2F9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935495-802D-20CF-3666-B92089549D65}"/>
              </a:ext>
            </a:extLst>
          </p:cNvPr>
          <p:cNvSpPr>
            <a:spLocks noGrp="1"/>
          </p:cNvSpPr>
          <p:nvPr>
            <p:ph type="sldNum" sz="quarter" idx="12"/>
          </p:nvPr>
        </p:nvSpPr>
        <p:spPr/>
        <p:txBody>
          <a:bodyPr/>
          <a:lstStyle/>
          <a:p>
            <a:fld id="{454FF99C-D436-44C2-805C-34E2FF2ED376}" type="slidenum">
              <a:rPr lang="en-GB" smtClean="0"/>
              <a:t>‹#›</a:t>
            </a:fld>
            <a:endParaRPr lang="en-GB"/>
          </a:p>
        </p:txBody>
      </p:sp>
    </p:spTree>
    <p:extLst>
      <p:ext uri="{BB962C8B-B14F-4D97-AF65-F5344CB8AC3E}">
        <p14:creationId xmlns:p14="http://schemas.microsoft.com/office/powerpoint/2010/main" val="72534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DA7016-F06E-59F4-6F5D-C0AE0F804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39D1DF-0779-519F-8F87-5830E52733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B511AE-24E5-B8F7-9023-85BB21515E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CAFD-7B8C-4563-B5CC-8A1D66F1CDD9}" type="datetimeFigureOut">
              <a:rPr lang="en-GB" smtClean="0"/>
              <a:t>22/11/2023</a:t>
            </a:fld>
            <a:endParaRPr lang="en-GB"/>
          </a:p>
        </p:txBody>
      </p:sp>
      <p:sp>
        <p:nvSpPr>
          <p:cNvPr id="5" name="Footer Placeholder 4">
            <a:extLst>
              <a:ext uri="{FF2B5EF4-FFF2-40B4-BE49-F238E27FC236}">
                <a16:creationId xmlns:a16="http://schemas.microsoft.com/office/drawing/2014/main" id="{BD03160A-7DA1-92BF-76D4-23789AD81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CA7BC6-FD94-AB0F-AC56-F88F1AA232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FF99C-D436-44C2-805C-34E2FF2ED376}" type="slidenum">
              <a:rPr lang="en-GB" smtClean="0"/>
              <a:t>‹#›</a:t>
            </a:fld>
            <a:endParaRPr lang="en-GB"/>
          </a:p>
        </p:txBody>
      </p:sp>
    </p:spTree>
    <p:extLst>
      <p:ext uri="{BB962C8B-B14F-4D97-AF65-F5344CB8AC3E}">
        <p14:creationId xmlns:p14="http://schemas.microsoft.com/office/powerpoint/2010/main" val="421067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75169-E8A3-1B8A-C400-CBBED338F618}"/>
              </a:ext>
            </a:extLst>
          </p:cNvPr>
          <p:cNvSpPr>
            <a:spLocks noGrp="1"/>
          </p:cNvSpPr>
          <p:nvPr>
            <p:ph type="ctrTitle"/>
          </p:nvPr>
        </p:nvSpPr>
        <p:spPr>
          <a:xfrm>
            <a:off x="1665890" y="978289"/>
            <a:ext cx="9144000" cy="2387600"/>
          </a:xfrm>
        </p:spPr>
        <p:txBody>
          <a:bodyPr>
            <a:normAutofit fontScale="90000"/>
          </a:bodyPr>
          <a:lstStyle/>
          <a:p>
            <a:r>
              <a:rPr lang="en-GB" sz="7300" b="1" dirty="0">
                <a:solidFill>
                  <a:schemeClr val="accent1">
                    <a:lumMod val="75000"/>
                  </a:schemeClr>
                </a:solidFill>
              </a:rPr>
              <a:t>Florence Nightingale. </a:t>
            </a:r>
            <a:br>
              <a:rPr lang="en-GB" dirty="0"/>
            </a:br>
            <a:br>
              <a:rPr lang="en-GB" dirty="0"/>
            </a:br>
            <a:endParaRPr lang="en-GB" dirty="0"/>
          </a:p>
        </p:txBody>
      </p:sp>
      <p:pic>
        <p:nvPicPr>
          <p:cNvPr id="1026" name="Picture 2" descr="Florence Nightingale">
            <a:extLst>
              <a:ext uri="{FF2B5EF4-FFF2-40B4-BE49-F238E27FC236}">
                <a16:creationId xmlns:a16="http://schemas.microsoft.com/office/drawing/2014/main" id="{31C99E33-70A2-0DE1-1565-487429A9C5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959" y="2045965"/>
            <a:ext cx="2722108" cy="409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31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E5DA-4206-5890-EB16-F71985CE780D}"/>
              </a:ext>
            </a:extLst>
          </p:cNvPr>
          <p:cNvSpPr>
            <a:spLocks noGrp="1"/>
          </p:cNvSpPr>
          <p:nvPr>
            <p:ph type="ctrTitle"/>
          </p:nvPr>
        </p:nvSpPr>
        <p:spPr>
          <a:xfrm>
            <a:off x="3415862" y="1287917"/>
            <a:ext cx="4724400" cy="1490208"/>
          </a:xfrm>
        </p:spPr>
        <p:txBody>
          <a:bodyPr>
            <a:normAutofit fontScale="90000"/>
          </a:bodyPr>
          <a:lstStyle/>
          <a:p>
            <a:r>
              <a:rPr lang="en-GB" b="1" u="sng" dirty="0">
                <a:solidFill>
                  <a:srgbClr val="003399"/>
                </a:solidFill>
              </a:rPr>
              <a:t>When was Florence born and where.</a:t>
            </a:r>
          </a:p>
        </p:txBody>
      </p:sp>
      <p:sp>
        <p:nvSpPr>
          <p:cNvPr id="3" name="Subtitle 2">
            <a:extLst>
              <a:ext uri="{FF2B5EF4-FFF2-40B4-BE49-F238E27FC236}">
                <a16:creationId xmlns:a16="http://schemas.microsoft.com/office/drawing/2014/main" id="{6BC52560-918D-E1CB-DD77-77E9AD1C02B7}"/>
              </a:ext>
            </a:extLst>
          </p:cNvPr>
          <p:cNvSpPr>
            <a:spLocks noGrp="1"/>
          </p:cNvSpPr>
          <p:nvPr>
            <p:ph type="subTitle" idx="1"/>
          </p:nvPr>
        </p:nvSpPr>
        <p:spPr>
          <a:xfrm>
            <a:off x="1524000" y="3602037"/>
            <a:ext cx="9144000" cy="2751465"/>
          </a:xfrm>
        </p:spPr>
        <p:txBody>
          <a:bodyPr>
            <a:normAutofit fontScale="62500" lnSpcReduction="20000"/>
          </a:bodyPr>
          <a:lstStyle/>
          <a:p>
            <a:pPr algn="l" fontAlgn="base"/>
            <a:r>
              <a:rPr lang="en-GB" sz="5100" b="0" i="0" dirty="0">
                <a:solidFill>
                  <a:srgbClr val="040C28"/>
                </a:solidFill>
                <a:effectLst/>
                <a:latin typeface="Google Sans"/>
              </a:rPr>
              <a:t>Born on May 12th, 1820. Born in Italy. She was named Florence because she was born in Florence in Italy. </a:t>
            </a:r>
            <a:endParaRPr lang="en-GB" sz="5100" b="0" i="0" dirty="0">
              <a:solidFill>
                <a:srgbClr val="242424"/>
              </a:solidFill>
              <a:effectLst/>
              <a:latin typeface="Segoe UI" panose="020B0502040204020203" pitchFamily="34" charset="0"/>
            </a:endParaRPr>
          </a:p>
          <a:p>
            <a:pPr algn="l"/>
            <a:r>
              <a:rPr lang="en-GB" sz="5100" dirty="0">
                <a:solidFill>
                  <a:srgbClr val="1E2225"/>
                </a:solidFill>
                <a:latin typeface="sourcesanspro"/>
              </a:rPr>
              <a:t>O</a:t>
            </a:r>
            <a:r>
              <a:rPr lang="en-GB" sz="5100" b="0" i="0" dirty="0">
                <a:solidFill>
                  <a:srgbClr val="1E2225"/>
                </a:solidFill>
                <a:effectLst/>
                <a:latin typeface="sourcesanspro"/>
              </a:rPr>
              <a:t>n 12</a:t>
            </a:r>
            <a:r>
              <a:rPr lang="en-GB" sz="5100" b="0" i="0" baseline="30000" dirty="0">
                <a:solidFill>
                  <a:srgbClr val="1E2225"/>
                </a:solidFill>
                <a:effectLst/>
                <a:latin typeface="sourcesanspro"/>
              </a:rPr>
              <a:t>th</a:t>
            </a:r>
            <a:r>
              <a:rPr lang="en-GB" sz="5100" b="0" i="0" dirty="0">
                <a:solidFill>
                  <a:srgbClr val="1E2225"/>
                </a:solidFill>
                <a:effectLst/>
                <a:latin typeface="sourcesanspro"/>
              </a:rPr>
              <a:t> of May we celebrate International Nurses Day. It’s a day where we celebrate nurses from across the world for all they do.</a:t>
            </a:r>
            <a:endParaRPr lang="en-GB" sz="5100" b="0" i="0" dirty="0">
              <a:solidFill>
                <a:srgbClr val="242424"/>
              </a:solidFill>
              <a:effectLst/>
              <a:latin typeface="Segoe UI" panose="020B0502040204020203" pitchFamily="34" charset="0"/>
            </a:endParaRPr>
          </a:p>
          <a:p>
            <a:pPr algn="l"/>
            <a:r>
              <a:rPr lang="en-GB" sz="5100" b="0" i="0" dirty="0">
                <a:solidFill>
                  <a:srgbClr val="1E2225"/>
                </a:solidFill>
                <a:effectLst/>
                <a:latin typeface="sourcesanspro"/>
              </a:rPr>
              <a:t>This day is also Florence’s birthday which is why it is celebrated on this day.</a:t>
            </a:r>
            <a:endParaRPr lang="en-GB" sz="5100" b="0" i="0" dirty="0">
              <a:solidFill>
                <a:srgbClr val="242424"/>
              </a:solidFill>
              <a:effectLst/>
              <a:latin typeface="Segoe UI" panose="020B0502040204020203" pitchFamily="34" charset="0"/>
            </a:endParaRPr>
          </a:p>
          <a:p>
            <a:endParaRPr lang="en-GB" dirty="0"/>
          </a:p>
        </p:txBody>
      </p:sp>
      <p:pic>
        <p:nvPicPr>
          <p:cNvPr id="3074" name="Picture 2" descr="Italy Value Flag | Buy Italy Value Flag | North West Flags">
            <a:extLst>
              <a:ext uri="{FF2B5EF4-FFF2-40B4-BE49-F238E27FC236}">
                <a16:creationId xmlns:a16="http://schemas.microsoft.com/office/drawing/2014/main" id="{373471BA-B389-39BD-4EA6-3A0B53C4FD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4913" y="504498"/>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2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9348-42B4-B307-C77E-CFB0FE1E3226}"/>
              </a:ext>
            </a:extLst>
          </p:cNvPr>
          <p:cNvSpPr>
            <a:spLocks noGrp="1"/>
          </p:cNvSpPr>
          <p:nvPr>
            <p:ph type="ctrTitle"/>
          </p:nvPr>
        </p:nvSpPr>
        <p:spPr>
          <a:xfrm>
            <a:off x="1492470" y="-1193800"/>
            <a:ext cx="9144000" cy="2387600"/>
          </a:xfrm>
        </p:spPr>
        <p:txBody>
          <a:bodyPr/>
          <a:lstStyle/>
          <a:p>
            <a:r>
              <a:rPr lang="en-GB" b="1" u="sng" dirty="0">
                <a:solidFill>
                  <a:srgbClr val="FFCC66"/>
                </a:solidFill>
              </a:rPr>
              <a:t>Who is Florence Nightingale?</a:t>
            </a:r>
          </a:p>
        </p:txBody>
      </p:sp>
      <p:sp>
        <p:nvSpPr>
          <p:cNvPr id="4" name="TextBox 3">
            <a:extLst>
              <a:ext uri="{FF2B5EF4-FFF2-40B4-BE49-F238E27FC236}">
                <a16:creationId xmlns:a16="http://schemas.microsoft.com/office/drawing/2014/main" id="{B3A1D30A-9A8A-0180-45FA-C6272A010254}"/>
              </a:ext>
            </a:extLst>
          </p:cNvPr>
          <p:cNvSpPr txBox="1"/>
          <p:nvPr/>
        </p:nvSpPr>
        <p:spPr>
          <a:xfrm>
            <a:off x="945931" y="1446048"/>
            <a:ext cx="2569779" cy="2862322"/>
          </a:xfrm>
          <a:prstGeom prst="rect">
            <a:avLst/>
          </a:prstGeom>
          <a:noFill/>
        </p:spPr>
        <p:txBody>
          <a:bodyPr wrap="square" rtlCol="0">
            <a:spAutoFit/>
          </a:bodyPr>
          <a:lstStyle/>
          <a:p>
            <a:r>
              <a:rPr lang="en-GB" b="1" i="0" dirty="0">
                <a:solidFill>
                  <a:schemeClr val="accent1">
                    <a:lumMod val="75000"/>
                  </a:schemeClr>
                </a:solidFill>
                <a:effectLst/>
                <a:latin typeface="Aptos" panose="020B0004020202020204" pitchFamily="34" charset="0"/>
              </a:rPr>
              <a:t>Florence Nightingale was a very well known nurse. She made sure that nurses and hospitals were up to the correct standard to look after poorly people.</a:t>
            </a:r>
            <a:endParaRPr lang="en-GB" b="1" i="0" dirty="0">
              <a:solidFill>
                <a:schemeClr val="accent1">
                  <a:lumMod val="75000"/>
                </a:schemeClr>
              </a:solidFill>
              <a:effectLst/>
              <a:latin typeface="Segoe UI" panose="020B0502040204020203" pitchFamily="34" charset="0"/>
            </a:endParaRPr>
          </a:p>
          <a:p>
            <a:endParaRPr lang="en-GB" dirty="0"/>
          </a:p>
        </p:txBody>
      </p:sp>
      <p:sp>
        <p:nvSpPr>
          <p:cNvPr id="7" name="TextBox 6">
            <a:extLst>
              <a:ext uri="{FF2B5EF4-FFF2-40B4-BE49-F238E27FC236}">
                <a16:creationId xmlns:a16="http://schemas.microsoft.com/office/drawing/2014/main" id="{B87EC502-C671-AECE-06E9-ABD70096EA73}"/>
              </a:ext>
            </a:extLst>
          </p:cNvPr>
          <p:cNvSpPr txBox="1"/>
          <p:nvPr/>
        </p:nvSpPr>
        <p:spPr>
          <a:xfrm>
            <a:off x="4209393" y="1655379"/>
            <a:ext cx="3121573" cy="1323439"/>
          </a:xfrm>
          <a:prstGeom prst="rect">
            <a:avLst/>
          </a:prstGeom>
          <a:noFill/>
        </p:spPr>
        <p:txBody>
          <a:bodyPr wrap="square" rtlCol="0">
            <a:spAutoFit/>
          </a:bodyPr>
          <a:lstStyle/>
          <a:p>
            <a:r>
              <a:rPr lang="en-GB" sz="2000" b="1" i="0" u="sng" dirty="0">
                <a:solidFill>
                  <a:schemeClr val="accent6">
                    <a:lumMod val="50000"/>
                  </a:schemeClr>
                </a:solidFill>
                <a:effectLst/>
                <a:latin typeface="Google Sans"/>
              </a:rPr>
              <a:t>The Crimean War began in 1853. Florence travelled to lead a team of nurses to help poorly soldiers. </a:t>
            </a:r>
            <a:endParaRPr lang="en-GB" sz="2000" b="1" u="sng" dirty="0">
              <a:solidFill>
                <a:schemeClr val="accent6">
                  <a:lumMod val="50000"/>
                </a:schemeClr>
              </a:solidFill>
            </a:endParaRPr>
          </a:p>
        </p:txBody>
      </p:sp>
      <p:sp>
        <p:nvSpPr>
          <p:cNvPr id="8" name="TextBox 7">
            <a:extLst>
              <a:ext uri="{FF2B5EF4-FFF2-40B4-BE49-F238E27FC236}">
                <a16:creationId xmlns:a16="http://schemas.microsoft.com/office/drawing/2014/main" id="{8AD18545-8C5E-6D6C-D2D6-32D5D14376A8}"/>
              </a:ext>
            </a:extLst>
          </p:cNvPr>
          <p:cNvSpPr txBox="1"/>
          <p:nvPr/>
        </p:nvSpPr>
        <p:spPr>
          <a:xfrm>
            <a:off x="8182303" y="2002221"/>
            <a:ext cx="3063766" cy="1754326"/>
          </a:xfrm>
          <a:prstGeom prst="rect">
            <a:avLst/>
          </a:prstGeom>
          <a:noFill/>
        </p:spPr>
        <p:txBody>
          <a:bodyPr wrap="square" rtlCol="0">
            <a:spAutoFit/>
          </a:bodyPr>
          <a:lstStyle/>
          <a:p>
            <a:pPr algn="l" fontAlgn="base"/>
            <a:r>
              <a:rPr lang="en-GB" b="1" i="0" u="sng" dirty="0">
                <a:solidFill>
                  <a:schemeClr val="accent2">
                    <a:lumMod val="60000"/>
                    <a:lumOff val="40000"/>
                  </a:schemeClr>
                </a:solidFill>
                <a:effectLst/>
                <a:latin typeface="Google Sans"/>
              </a:rPr>
              <a:t>The soldiers were recovering in war hospitals. </a:t>
            </a:r>
            <a:endParaRPr lang="en-GB" b="1" i="0" u="sng" dirty="0">
              <a:solidFill>
                <a:schemeClr val="accent2">
                  <a:lumMod val="60000"/>
                  <a:lumOff val="40000"/>
                </a:schemeClr>
              </a:solidFill>
              <a:effectLst/>
              <a:latin typeface="Segoe UI" panose="020B0502040204020203" pitchFamily="34" charset="0"/>
            </a:endParaRPr>
          </a:p>
          <a:p>
            <a:pPr algn="l" fontAlgn="base"/>
            <a:r>
              <a:rPr lang="en-GB" b="1" i="0" u="sng" dirty="0">
                <a:solidFill>
                  <a:schemeClr val="accent2">
                    <a:lumMod val="60000"/>
                    <a:lumOff val="40000"/>
                  </a:schemeClr>
                </a:solidFill>
                <a:effectLst/>
                <a:latin typeface="Google Sans"/>
              </a:rPr>
              <a:t>The hospitals were very dirty. There wasn’t enough medical equipment</a:t>
            </a:r>
            <a:r>
              <a:rPr lang="en-GB" b="0" i="0" dirty="0">
                <a:solidFill>
                  <a:srgbClr val="040C28"/>
                </a:solidFill>
                <a:effectLst/>
                <a:latin typeface="Google Sans"/>
              </a:rPr>
              <a:t>.</a:t>
            </a:r>
            <a:endParaRPr lang="en-GB" b="0" i="0" dirty="0">
              <a:solidFill>
                <a:srgbClr val="242424"/>
              </a:solidFill>
              <a:effectLst/>
              <a:latin typeface="Segoe UI" panose="020B0502040204020203" pitchFamily="34" charset="0"/>
            </a:endParaRPr>
          </a:p>
          <a:p>
            <a:endParaRPr lang="en-GB" dirty="0"/>
          </a:p>
        </p:txBody>
      </p:sp>
      <p:sp>
        <p:nvSpPr>
          <p:cNvPr id="9" name="TextBox 8">
            <a:extLst>
              <a:ext uri="{FF2B5EF4-FFF2-40B4-BE49-F238E27FC236}">
                <a16:creationId xmlns:a16="http://schemas.microsoft.com/office/drawing/2014/main" id="{AE786FB4-91B3-BC01-8026-492CA6874329}"/>
              </a:ext>
            </a:extLst>
          </p:cNvPr>
          <p:cNvSpPr txBox="1"/>
          <p:nvPr/>
        </p:nvSpPr>
        <p:spPr>
          <a:xfrm>
            <a:off x="670033" y="4520153"/>
            <a:ext cx="3121573" cy="923330"/>
          </a:xfrm>
          <a:prstGeom prst="rect">
            <a:avLst/>
          </a:prstGeom>
          <a:noFill/>
        </p:spPr>
        <p:txBody>
          <a:bodyPr wrap="square" rtlCol="0">
            <a:spAutoFit/>
          </a:bodyPr>
          <a:lstStyle/>
          <a:p>
            <a:r>
              <a:rPr lang="en-GB" b="1" i="0" dirty="0">
                <a:solidFill>
                  <a:schemeClr val="accent1">
                    <a:lumMod val="75000"/>
                  </a:schemeClr>
                </a:solidFill>
                <a:effectLst/>
                <a:latin typeface="Google Sans"/>
              </a:rPr>
              <a:t>Many soldiers were dying from infections rather than from their injuries</a:t>
            </a:r>
            <a:endParaRPr lang="en-GB" b="1" dirty="0">
              <a:solidFill>
                <a:schemeClr val="accent1">
                  <a:lumMod val="75000"/>
                </a:schemeClr>
              </a:solidFill>
            </a:endParaRPr>
          </a:p>
        </p:txBody>
      </p:sp>
      <p:sp>
        <p:nvSpPr>
          <p:cNvPr id="10" name="TextBox 9">
            <a:extLst>
              <a:ext uri="{FF2B5EF4-FFF2-40B4-BE49-F238E27FC236}">
                <a16:creationId xmlns:a16="http://schemas.microsoft.com/office/drawing/2014/main" id="{95100676-E6C3-85A2-BC5E-DA827802D49A}"/>
              </a:ext>
            </a:extLst>
          </p:cNvPr>
          <p:cNvSpPr txBox="1"/>
          <p:nvPr/>
        </p:nvSpPr>
        <p:spPr>
          <a:xfrm>
            <a:off x="4238296" y="3966155"/>
            <a:ext cx="3063766" cy="1477328"/>
          </a:xfrm>
          <a:prstGeom prst="rect">
            <a:avLst/>
          </a:prstGeom>
          <a:noFill/>
        </p:spPr>
        <p:txBody>
          <a:bodyPr wrap="square" rtlCol="0">
            <a:spAutoFit/>
          </a:bodyPr>
          <a:lstStyle/>
          <a:p>
            <a:r>
              <a:rPr lang="en-GB" b="0" i="0" dirty="0">
                <a:solidFill>
                  <a:srgbClr val="FF0000"/>
                </a:solidFill>
                <a:effectLst/>
                <a:latin typeface="Google Sans"/>
              </a:rPr>
              <a:t> Florence worked with her team to clean and give better care to the soldiers. She wrote a report that led to lots of changes to improve hospitals.</a:t>
            </a:r>
            <a:endParaRPr lang="en-GB" dirty="0">
              <a:solidFill>
                <a:srgbClr val="FF0000"/>
              </a:solidFill>
            </a:endParaRPr>
          </a:p>
        </p:txBody>
      </p:sp>
      <p:sp>
        <p:nvSpPr>
          <p:cNvPr id="11" name="TextBox 10">
            <a:extLst>
              <a:ext uri="{FF2B5EF4-FFF2-40B4-BE49-F238E27FC236}">
                <a16:creationId xmlns:a16="http://schemas.microsoft.com/office/drawing/2014/main" id="{223CFF6C-BE47-1358-2237-289BB7D66B30}"/>
              </a:ext>
            </a:extLst>
          </p:cNvPr>
          <p:cNvSpPr txBox="1"/>
          <p:nvPr/>
        </p:nvSpPr>
        <p:spPr>
          <a:xfrm>
            <a:off x="8718331" y="4520153"/>
            <a:ext cx="3063766" cy="707886"/>
          </a:xfrm>
          <a:prstGeom prst="rect">
            <a:avLst/>
          </a:prstGeom>
          <a:noFill/>
        </p:spPr>
        <p:txBody>
          <a:bodyPr wrap="square" rtlCol="0">
            <a:spAutoFit/>
          </a:bodyPr>
          <a:lstStyle/>
          <a:p>
            <a:r>
              <a:rPr lang="en-GB" sz="2000" b="1" i="0" u="sng" dirty="0">
                <a:solidFill>
                  <a:schemeClr val="accent2">
                    <a:lumMod val="50000"/>
                  </a:schemeClr>
                </a:solidFill>
                <a:effectLst/>
                <a:latin typeface="sourcesanspro"/>
              </a:rPr>
              <a:t>She worked to make hospitals safer and cleaner.</a:t>
            </a:r>
            <a:endParaRPr lang="en-GB" sz="2000" b="1" u="sng" dirty="0">
              <a:solidFill>
                <a:schemeClr val="accent2">
                  <a:lumMod val="50000"/>
                </a:schemeClr>
              </a:solidFill>
            </a:endParaRPr>
          </a:p>
        </p:txBody>
      </p:sp>
    </p:spTree>
    <p:extLst>
      <p:ext uri="{BB962C8B-B14F-4D97-AF65-F5344CB8AC3E}">
        <p14:creationId xmlns:p14="http://schemas.microsoft.com/office/powerpoint/2010/main" val="2542433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1BE2-BC00-E8D6-7092-8953F6560EC7}"/>
              </a:ext>
            </a:extLst>
          </p:cNvPr>
          <p:cNvSpPr>
            <a:spLocks noGrp="1"/>
          </p:cNvSpPr>
          <p:nvPr>
            <p:ph type="ctrTitle"/>
          </p:nvPr>
        </p:nvSpPr>
        <p:spPr>
          <a:xfrm>
            <a:off x="2264980" y="630237"/>
            <a:ext cx="7257393" cy="1223963"/>
          </a:xfrm>
        </p:spPr>
        <p:txBody>
          <a:bodyPr/>
          <a:lstStyle/>
          <a:p>
            <a:r>
              <a:rPr lang="en-GB" b="1" u="sng">
                <a:solidFill>
                  <a:schemeClr val="accent4">
                    <a:lumMod val="50000"/>
                  </a:schemeClr>
                </a:solidFill>
              </a:rPr>
              <a:t>Education.</a:t>
            </a:r>
            <a:endParaRPr lang="en-GB" b="1" u="sng" dirty="0">
              <a:solidFill>
                <a:schemeClr val="accent4">
                  <a:lumMod val="50000"/>
                </a:schemeClr>
              </a:solidFill>
            </a:endParaRPr>
          </a:p>
        </p:txBody>
      </p:sp>
      <p:sp>
        <p:nvSpPr>
          <p:cNvPr id="3" name="Subtitle 2">
            <a:extLst>
              <a:ext uri="{FF2B5EF4-FFF2-40B4-BE49-F238E27FC236}">
                <a16:creationId xmlns:a16="http://schemas.microsoft.com/office/drawing/2014/main" id="{5ECCEC41-CF40-6F79-45F3-87B9452ECB3A}"/>
              </a:ext>
            </a:extLst>
          </p:cNvPr>
          <p:cNvSpPr>
            <a:spLocks noGrp="1"/>
          </p:cNvSpPr>
          <p:nvPr>
            <p:ph type="subTitle" idx="1"/>
          </p:nvPr>
        </p:nvSpPr>
        <p:spPr>
          <a:xfrm>
            <a:off x="1524000" y="4252913"/>
            <a:ext cx="9775371" cy="1974850"/>
          </a:xfrm>
        </p:spPr>
        <p:txBody>
          <a:bodyPr>
            <a:normAutofit/>
          </a:bodyPr>
          <a:lstStyle/>
          <a:p>
            <a:pPr algn="l" fontAlgn="base"/>
            <a:r>
              <a:rPr lang="en-GB" b="0" i="0" dirty="0">
                <a:solidFill>
                  <a:srgbClr val="040C28"/>
                </a:solidFill>
                <a:effectLst/>
                <a:latin typeface="Google Sans"/>
              </a:rPr>
              <a:t>Florence was a lucky girl because she got a good education to help her to learn and become a nurse.</a:t>
            </a:r>
            <a:endParaRPr lang="en-GB" b="0" i="0" dirty="0">
              <a:solidFill>
                <a:srgbClr val="242424"/>
              </a:solidFill>
              <a:effectLst/>
              <a:latin typeface="Segoe UI" panose="020B0502040204020203" pitchFamily="34" charset="0"/>
            </a:endParaRPr>
          </a:p>
          <a:p>
            <a:pPr algn="l" fontAlgn="base"/>
            <a:r>
              <a:rPr lang="en-GB" b="0" i="0" dirty="0">
                <a:solidFill>
                  <a:srgbClr val="040C28"/>
                </a:solidFill>
                <a:effectLst/>
                <a:latin typeface="Google Sans"/>
              </a:rPr>
              <a:t>Helped to train other women to become nurses. </a:t>
            </a:r>
            <a:r>
              <a:rPr lang="en-GB" b="0" i="0" dirty="0">
                <a:solidFill>
                  <a:srgbClr val="333333"/>
                </a:solidFill>
                <a:effectLst/>
                <a:latin typeface="GeoEditRegular"/>
              </a:rPr>
              <a:t>Went to Germany to study to become a nurse</a:t>
            </a:r>
            <a:endParaRPr lang="en-GB" b="0" i="0" dirty="0">
              <a:solidFill>
                <a:srgbClr val="242424"/>
              </a:solidFill>
              <a:effectLst/>
              <a:latin typeface="Segoe UI" panose="020B0502040204020203" pitchFamily="34" charset="0"/>
            </a:endParaRPr>
          </a:p>
          <a:p>
            <a:endParaRPr lang="en-GB" dirty="0"/>
          </a:p>
        </p:txBody>
      </p:sp>
      <p:pic>
        <p:nvPicPr>
          <p:cNvPr id="5" name="Picture 4">
            <a:extLst>
              <a:ext uri="{FF2B5EF4-FFF2-40B4-BE49-F238E27FC236}">
                <a16:creationId xmlns:a16="http://schemas.microsoft.com/office/drawing/2014/main" id="{AE9F27BD-359E-A7F1-E138-02F960DC9F1B}"/>
              </a:ext>
            </a:extLst>
          </p:cNvPr>
          <p:cNvPicPr>
            <a:picLocks noChangeAspect="1"/>
          </p:cNvPicPr>
          <p:nvPr/>
        </p:nvPicPr>
        <p:blipFill>
          <a:blip r:embed="rId2"/>
          <a:stretch>
            <a:fillRect/>
          </a:stretch>
        </p:blipFill>
        <p:spPr>
          <a:xfrm>
            <a:off x="161924" y="425449"/>
            <a:ext cx="3408589" cy="3575443"/>
          </a:xfrm>
          <a:prstGeom prst="rect">
            <a:avLst/>
          </a:prstGeom>
        </p:spPr>
      </p:pic>
    </p:spTree>
    <p:extLst>
      <p:ext uri="{BB962C8B-B14F-4D97-AF65-F5344CB8AC3E}">
        <p14:creationId xmlns:p14="http://schemas.microsoft.com/office/powerpoint/2010/main" val="198530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AF47-DB6F-0B01-A9CF-5F50875F7F63}"/>
              </a:ext>
            </a:extLst>
          </p:cNvPr>
          <p:cNvSpPr>
            <a:spLocks noGrp="1"/>
          </p:cNvSpPr>
          <p:nvPr>
            <p:ph type="ctrTitle"/>
          </p:nvPr>
        </p:nvSpPr>
        <p:spPr>
          <a:xfrm>
            <a:off x="1350579" y="-533016"/>
            <a:ext cx="9144000" cy="2387600"/>
          </a:xfrm>
        </p:spPr>
        <p:txBody>
          <a:bodyPr/>
          <a:lstStyle/>
          <a:p>
            <a:r>
              <a:rPr lang="en-GB" b="0" i="0" dirty="0">
                <a:solidFill>
                  <a:srgbClr val="040C28"/>
                </a:solidFill>
                <a:effectLst/>
                <a:latin typeface="Google Sans"/>
              </a:rPr>
              <a:t>What other special things did Florence do?</a:t>
            </a:r>
            <a:endParaRPr lang="en-GB" dirty="0"/>
          </a:p>
        </p:txBody>
      </p:sp>
      <p:sp>
        <p:nvSpPr>
          <p:cNvPr id="4" name="TextBox 3">
            <a:extLst>
              <a:ext uri="{FF2B5EF4-FFF2-40B4-BE49-F238E27FC236}">
                <a16:creationId xmlns:a16="http://schemas.microsoft.com/office/drawing/2014/main" id="{0056F281-F60B-E141-DE8B-E189AC58ADF0}"/>
              </a:ext>
            </a:extLst>
          </p:cNvPr>
          <p:cNvSpPr txBox="1"/>
          <p:nvPr/>
        </p:nvSpPr>
        <p:spPr>
          <a:xfrm>
            <a:off x="338959" y="1567733"/>
            <a:ext cx="3342290" cy="1569660"/>
          </a:xfrm>
          <a:prstGeom prst="rect">
            <a:avLst/>
          </a:prstGeom>
          <a:noFill/>
        </p:spPr>
        <p:txBody>
          <a:bodyPr wrap="square" rtlCol="0">
            <a:spAutoFit/>
          </a:bodyPr>
          <a:lstStyle/>
          <a:p>
            <a:r>
              <a:rPr lang="en-GB" sz="2400" b="1" i="0" u="sng" dirty="0">
                <a:solidFill>
                  <a:srgbClr val="1E2225"/>
                </a:solidFill>
                <a:effectLst/>
                <a:latin typeface="sourcesanspro"/>
              </a:rPr>
              <a:t>She set up the Nightingale Training School for nurses in 1860.</a:t>
            </a:r>
            <a:endParaRPr lang="en-GB" sz="2400" b="1" u="sng" dirty="0"/>
          </a:p>
        </p:txBody>
      </p:sp>
      <p:sp>
        <p:nvSpPr>
          <p:cNvPr id="5" name="TextBox 4">
            <a:extLst>
              <a:ext uri="{FF2B5EF4-FFF2-40B4-BE49-F238E27FC236}">
                <a16:creationId xmlns:a16="http://schemas.microsoft.com/office/drawing/2014/main" id="{D4C24BD4-7F39-757B-C7BF-895001C11008}"/>
              </a:ext>
            </a:extLst>
          </p:cNvPr>
          <p:cNvSpPr txBox="1"/>
          <p:nvPr/>
        </p:nvSpPr>
        <p:spPr>
          <a:xfrm>
            <a:off x="338959" y="3137393"/>
            <a:ext cx="3862552" cy="3477875"/>
          </a:xfrm>
          <a:prstGeom prst="rect">
            <a:avLst/>
          </a:prstGeom>
          <a:noFill/>
        </p:spPr>
        <p:txBody>
          <a:bodyPr wrap="square" rtlCol="0">
            <a:spAutoFit/>
          </a:bodyPr>
          <a:lstStyle/>
          <a:p>
            <a:r>
              <a:rPr lang="en-GB" sz="2000" b="0" i="0" dirty="0">
                <a:solidFill>
                  <a:srgbClr val="00B0F0"/>
                </a:solidFill>
                <a:effectLst/>
                <a:latin typeface="robotoregular"/>
              </a:rPr>
              <a:t>Florence Nightingale changed the way that hospitals cared for their patients. Before, hospitals were very busy and also very dirty places with rats running around . This meant that germs and diseases were easily spread. There wasn't enough doctors or beds to go around, so often people didn’t get the care they needed.</a:t>
            </a:r>
            <a:endParaRPr lang="en-GB" sz="2000" dirty="0">
              <a:solidFill>
                <a:srgbClr val="00B0F0"/>
              </a:solidFill>
            </a:endParaRPr>
          </a:p>
        </p:txBody>
      </p:sp>
      <p:sp>
        <p:nvSpPr>
          <p:cNvPr id="6" name="TextBox 5">
            <a:extLst>
              <a:ext uri="{FF2B5EF4-FFF2-40B4-BE49-F238E27FC236}">
                <a16:creationId xmlns:a16="http://schemas.microsoft.com/office/drawing/2014/main" id="{F700C53B-179D-E27D-73E6-D8669D5A231D}"/>
              </a:ext>
            </a:extLst>
          </p:cNvPr>
          <p:cNvSpPr txBox="1"/>
          <p:nvPr/>
        </p:nvSpPr>
        <p:spPr>
          <a:xfrm>
            <a:off x="8555420" y="3572256"/>
            <a:ext cx="2832538" cy="2862322"/>
          </a:xfrm>
          <a:prstGeom prst="rect">
            <a:avLst/>
          </a:prstGeom>
          <a:noFill/>
        </p:spPr>
        <p:txBody>
          <a:bodyPr wrap="square" rtlCol="0">
            <a:spAutoFit/>
          </a:bodyPr>
          <a:lstStyle/>
          <a:p>
            <a:r>
              <a:rPr lang="en-GB" b="0" i="0" dirty="0">
                <a:solidFill>
                  <a:srgbClr val="FF0000"/>
                </a:solidFill>
                <a:effectLst/>
                <a:latin typeface="robotoregular"/>
              </a:rPr>
              <a:t>Florence Nightingale changed all of this by making hospitals cleaner places. She also trained more nurses to help care for people. She made sure people were well looked after and had good food to eat, which saved many lives. </a:t>
            </a:r>
            <a:endParaRPr lang="en-GB" dirty="0">
              <a:solidFill>
                <a:srgbClr val="FF0000"/>
              </a:solidFill>
            </a:endParaRPr>
          </a:p>
        </p:txBody>
      </p:sp>
      <p:sp>
        <p:nvSpPr>
          <p:cNvPr id="7" name="TextBox 6">
            <a:extLst>
              <a:ext uri="{FF2B5EF4-FFF2-40B4-BE49-F238E27FC236}">
                <a16:creationId xmlns:a16="http://schemas.microsoft.com/office/drawing/2014/main" id="{D12230AA-2F25-EAC0-CD92-3DA5C5C0E8FE}"/>
              </a:ext>
            </a:extLst>
          </p:cNvPr>
          <p:cNvSpPr txBox="1"/>
          <p:nvPr/>
        </p:nvSpPr>
        <p:spPr>
          <a:xfrm>
            <a:off x="8770882" y="1364910"/>
            <a:ext cx="2401614" cy="1477328"/>
          </a:xfrm>
          <a:prstGeom prst="rect">
            <a:avLst/>
          </a:prstGeom>
          <a:noFill/>
        </p:spPr>
        <p:txBody>
          <a:bodyPr wrap="square" rtlCol="0">
            <a:spAutoFit/>
          </a:bodyPr>
          <a:lstStyle/>
          <a:p>
            <a:r>
              <a:rPr lang="en-GB" b="0" i="0" dirty="0">
                <a:solidFill>
                  <a:srgbClr val="00B050"/>
                </a:solidFill>
                <a:effectLst/>
                <a:latin typeface="sourcesanspro"/>
              </a:rPr>
              <a:t>She wanted nurses to be properly trained. She set up a special school. It was the first nursing training school. </a:t>
            </a:r>
            <a:endParaRPr lang="en-GB" dirty="0">
              <a:solidFill>
                <a:srgbClr val="00B050"/>
              </a:solidFill>
            </a:endParaRPr>
          </a:p>
        </p:txBody>
      </p:sp>
      <p:pic>
        <p:nvPicPr>
          <p:cNvPr id="4098" name="Picture 2" descr="Florence Nightingale: 200 Years Since Her Birth and We Are Still Making the  Same Errors With Data - IMA">
            <a:extLst>
              <a:ext uri="{FF2B5EF4-FFF2-40B4-BE49-F238E27FC236}">
                <a16:creationId xmlns:a16="http://schemas.microsoft.com/office/drawing/2014/main" id="{9D1A7174-FE62-281C-A148-B6E0FAFAB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641" y="2510278"/>
            <a:ext cx="3209925"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61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D803-F3C2-61B3-B7C1-4D7CC0FA9D1D}"/>
              </a:ext>
            </a:extLst>
          </p:cNvPr>
          <p:cNvSpPr>
            <a:spLocks noGrp="1"/>
          </p:cNvSpPr>
          <p:nvPr>
            <p:ph type="ctrTitle"/>
          </p:nvPr>
        </p:nvSpPr>
        <p:spPr>
          <a:xfrm>
            <a:off x="1524000" y="-787400"/>
            <a:ext cx="9144000" cy="2387600"/>
          </a:xfrm>
        </p:spPr>
        <p:txBody>
          <a:bodyPr/>
          <a:lstStyle/>
          <a:p>
            <a:r>
              <a:rPr lang="en-GB" dirty="0"/>
              <a:t>Special awards!</a:t>
            </a:r>
          </a:p>
        </p:txBody>
      </p:sp>
      <p:sp>
        <p:nvSpPr>
          <p:cNvPr id="3" name="Subtitle 2">
            <a:extLst>
              <a:ext uri="{FF2B5EF4-FFF2-40B4-BE49-F238E27FC236}">
                <a16:creationId xmlns:a16="http://schemas.microsoft.com/office/drawing/2014/main" id="{770BB40D-3CE8-9819-EE3B-3276841F64D2}"/>
              </a:ext>
            </a:extLst>
          </p:cNvPr>
          <p:cNvSpPr>
            <a:spLocks noGrp="1"/>
          </p:cNvSpPr>
          <p:nvPr>
            <p:ph type="subTitle" idx="1"/>
          </p:nvPr>
        </p:nvSpPr>
        <p:spPr>
          <a:xfrm>
            <a:off x="1208690" y="1899362"/>
            <a:ext cx="9144000" cy="1655762"/>
          </a:xfrm>
        </p:spPr>
        <p:txBody>
          <a:bodyPr>
            <a:normAutofit fontScale="92500" lnSpcReduction="20000"/>
          </a:bodyPr>
          <a:lstStyle/>
          <a:p>
            <a:pPr algn="l" fontAlgn="base"/>
            <a:r>
              <a:rPr lang="en-GB" b="0" i="0" dirty="0">
                <a:solidFill>
                  <a:srgbClr val="00B050"/>
                </a:solidFill>
                <a:effectLst/>
                <a:latin typeface="sourcesanspro"/>
              </a:rPr>
              <a:t>Queen Victoria was awarded the Royal Red Cross Medal in 1883.</a:t>
            </a:r>
            <a:endParaRPr lang="en-GB" b="0" i="0" dirty="0">
              <a:solidFill>
                <a:srgbClr val="00B050"/>
              </a:solidFill>
              <a:effectLst/>
              <a:latin typeface="Segoe UI" panose="020B0502040204020203" pitchFamily="34" charset="0"/>
            </a:endParaRPr>
          </a:p>
          <a:p>
            <a:pPr algn="l"/>
            <a:r>
              <a:rPr lang="en-GB" b="0" i="0" dirty="0">
                <a:solidFill>
                  <a:srgbClr val="00B050"/>
                </a:solidFill>
                <a:effectLst/>
                <a:latin typeface="sourcesanspro"/>
              </a:rPr>
              <a:t>She was the first person to ever be awarded this!</a:t>
            </a:r>
            <a:endParaRPr lang="en-GB" b="0" i="0" dirty="0">
              <a:solidFill>
                <a:srgbClr val="00B050"/>
              </a:solidFill>
              <a:effectLst/>
              <a:latin typeface="Segoe UI" panose="020B0502040204020203" pitchFamily="34" charset="0"/>
            </a:endParaRPr>
          </a:p>
          <a:p>
            <a:pPr algn="l"/>
            <a:r>
              <a:rPr lang="en-GB" b="0" i="0" dirty="0">
                <a:solidFill>
                  <a:srgbClr val="00B050"/>
                </a:solidFill>
                <a:effectLst/>
                <a:latin typeface="sourcesanspro"/>
              </a:rPr>
              <a:t>Florence got a special award from King Edward called the Order of Merit in 1907. She was the first ever lady to get this award and this helped her to change the way women were seen in work places.</a:t>
            </a:r>
            <a:endParaRPr lang="en-GB" b="0" i="0" dirty="0">
              <a:solidFill>
                <a:srgbClr val="00B050"/>
              </a:solidFill>
              <a:effectLst/>
              <a:latin typeface="Segoe UI" panose="020B0502040204020203" pitchFamily="34" charset="0"/>
            </a:endParaRPr>
          </a:p>
          <a:p>
            <a:endParaRPr lang="en-GB" dirty="0"/>
          </a:p>
        </p:txBody>
      </p:sp>
      <p:pic>
        <p:nvPicPr>
          <p:cNvPr id="5122" name="Picture 2" descr="Royal Red Cross, 1st Class, Queen Victoria issue | Online Collection |  National Army Museum, London">
            <a:extLst>
              <a:ext uri="{FF2B5EF4-FFF2-40B4-BE49-F238E27FC236}">
                <a16:creationId xmlns:a16="http://schemas.microsoft.com/office/drawing/2014/main" id="{11AC005E-9FB0-4A0C-877A-F9A644B92B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91" y="3971999"/>
            <a:ext cx="3353879" cy="239562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Florence Nightingale: The Order of Merit">
            <a:extLst>
              <a:ext uri="{FF2B5EF4-FFF2-40B4-BE49-F238E27FC236}">
                <a16:creationId xmlns:a16="http://schemas.microsoft.com/office/drawing/2014/main" id="{BDA956E4-CAF1-EB05-0593-1DD9D52E10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012" y="3854286"/>
            <a:ext cx="19050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42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03A3-221C-E3F1-27D1-E682F533DA28}"/>
              </a:ext>
            </a:extLst>
          </p:cNvPr>
          <p:cNvSpPr>
            <a:spLocks noGrp="1"/>
          </p:cNvSpPr>
          <p:nvPr>
            <p:ph type="ctrTitle"/>
          </p:nvPr>
        </p:nvSpPr>
        <p:spPr>
          <a:xfrm>
            <a:off x="1524000" y="-716838"/>
            <a:ext cx="9144000" cy="2387600"/>
          </a:xfrm>
        </p:spPr>
        <p:txBody>
          <a:bodyPr/>
          <a:lstStyle/>
          <a:p>
            <a:r>
              <a:rPr lang="en-GB" dirty="0"/>
              <a:t>The lady with the lamp.</a:t>
            </a:r>
          </a:p>
        </p:txBody>
      </p:sp>
      <p:sp>
        <p:nvSpPr>
          <p:cNvPr id="3" name="Subtitle 2">
            <a:extLst>
              <a:ext uri="{FF2B5EF4-FFF2-40B4-BE49-F238E27FC236}">
                <a16:creationId xmlns:a16="http://schemas.microsoft.com/office/drawing/2014/main" id="{F5E7F1DE-8790-0BA5-DBAA-45B44A3B74F5}"/>
              </a:ext>
            </a:extLst>
          </p:cNvPr>
          <p:cNvSpPr>
            <a:spLocks noGrp="1"/>
          </p:cNvSpPr>
          <p:nvPr>
            <p:ph type="subTitle" idx="1"/>
          </p:nvPr>
        </p:nvSpPr>
        <p:spPr>
          <a:xfrm>
            <a:off x="0" y="1942909"/>
            <a:ext cx="9144000" cy="2562279"/>
          </a:xfrm>
        </p:spPr>
        <p:txBody>
          <a:bodyPr>
            <a:normAutofit fontScale="92500" lnSpcReduction="10000"/>
          </a:bodyPr>
          <a:lstStyle/>
          <a:p>
            <a:r>
              <a:rPr lang="en-GB" sz="3300" b="0" i="0" dirty="0">
                <a:solidFill>
                  <a:srgbClr val="00B0F0"/>
                </a:solidFill>
                <a:effectLst/>
                <a:latin typeface="sourcesanspro"/>
              </a:rPr>
              <a:t>Florence would check on her poorly people at night. </a:t>
            </a:r>
            <a:endParaRPr lang="en-GB" sz="3300" b="0" i="0" dirty="0">
              <a:solidFill>
                <a:srgbClr val="00B0F0"/>
              </a:solidFill>
              <a:effectLst/>
              <a:latin typeface="Segoe UI" panose="020B0502040204020203" pitchFamily="34" charset="0"/>
            </a:endParaRPr>
          </a:p>
          <a:p>
            <a:r>
              <a:rPr lang="en-GB" sz="3300" b="0" i="0" dirty="0">
                <a:solidFill>
                  <a:srgbClr val="00B0F0"/>
                </a:solidFill>
                <a:effectLst/>
                <a:latin typeface="sourcesanspro"/>
              </a:rPr>
              <a:t>She carried a lamp and so became known as ‘the lady with the lamp’ </a:t>
            </a:r>
            <a:endParaRPr lang="en-GB" sz="3300" b="0" i="0" dirty="0">
              <a:solidFill>
                <a:srgbClr val="00B0F0"/>
              </a:solidFill>
              <a:effectLst/>
              <a:latin typeface="Segoe UI" panose="020B0502040204020203" pitchFamily="34" charset="0"/>
            </a:endParaRPr>
          </a:p>
          <a:p>
            <a:r>
              <a:rPr lang="en-GB" sz="3300" b="0" i="0" dirty="0">
                <a:solidFill>
                  <a:srgbClr val="00B0F0"/>
                </a:solidFill>
                <a:effectLst/>
                <a:latin typeface="sourcesanspro"/>
              </a:rPr>
              <a:t>She made a lot of good changes to nursing.</a:t>
            </a:r>
            <a:endParaRPr lang="en-GB" sz="3300" b="0" i="0" dirty="0">
              <a:solidFill>
                <a:srgbClr val="00B0F0"/>
              </a:solidFill>
              <a:effectLst/>
              <a:latin typeface="Segoe UI" panose="020B0502040204020203" pitchFamily="34" charset="0"/>
            </a:endParaRPr>
          </a:p>
          <a:p>
            <a:br>
              <a:rPr lang="en-GB" dirty="0"/>
            </a:br>
            <a:endParaRPr lang="en-GB" dirty="0"/>
          </a:p>
        </p:txBody>
      </p:sp>
      <p:pic>
        <p:nvPicPr>
          <p:cNvPr id="6146" name="Picture 2" descr="Florence Nightingale. The Lady with the Lamp, visiting the sick soldiers in  hospital">
            <a:extLst>
              <a:ext uri="{FF2B5EF4-FFF2-40B4-BE49-F238E27FC236}">
                <a16:creationId xmlns:a16="http://schemas.microsoft.com/office/drawing/2014/main" id="{CE7307BE-B5D6-7880-5374-45CC417D46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2078" y="2900854"/>
            <a:ext cx="2850360" cy="370402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lorence Nightingale as the Lady with the Lamp. During the Crimean War... |  Download Scientific Diagram">
            <a:extLst>
              <a:ext uri="{FF2B5EF4-FFF2-40B4-BE49-F238E27FC236}">
                <a16:creationId xmlns:a16="http://schemas.microsoft.com/office/drawing/2014/main" id="{6ECB7ECA-4410-B4F9-88B3-B768021FB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62" y="4137901"/>
            <a:ext cx="1857375"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87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C74C-B0AD-EF39-E704-B62027EAE1B0}"/>
              </a:ext>
            </a:extLst>
          </p:cNvPr>
          <p:cNvSpPr>
            <a:spLocks noGrp="1"/>
          </p:cNvSpPr>
          <p:nvPr>
            <p:ph type="ctrTitle"/>
          </p:nvPr>
        </p:nvSpPr>
        <p:spPr>
          <a:xfrm>
            <a:off x="1382110" y="0"/>
            <a:ext cx="9144000" cy="2387600"/>
          </a:xfrm>
        </p:spPr>
        <p:txBody>
          <a:bodyPr>
            <a:normAutofit fontScale="90000"/>
          </a:bodyPr>
          <a:lstStyle/>
          <a:p>
            <a:r>
              <a:rPr lang="en-GB" b="0" i="0" dirty="0">
                <a:solidFill>
                  <a:srgbClr val="008AFF"/>
                </a:solidFill>
                <a:effectLst/>
                <a:latin typeface="londrina solid"/>
              </a:rPr>
              <a:t>Hospitals became cleaner thanks to Florence.</a:t>
            </a:r>
            <a:br>
              <a:rPr lang="en-GB" b="0" i="0" dirty="0">
                <a:solidFill>
                  <a:srgbClr val="008AFF"/>
                </a:solidFill>
                <a:effectLst/>
                <a:latin typeface="londrina solid"/>
              </a:rPr>
            </a:br>
            <a:endParaRPr lang="en-GB" dirty="0"/>
          </a:p>
        </p:txBody>
      </p:sp>
      <p:sp>
        <p:nvSpPr>
          <p:cNvPr id="4" name="TextBox 3">
            <a:extLst>
              <a:ext uri="{FF2B5EF4-FFF2-40B4-BE49-F238E27FC236}">
                <a16:creationId xmlns:a16="http://schemas.microsoft.com/office/drawing/2014/main" id="{B61AFBA4-CCB8-1437-4C83-7217A2EC2591}"/>
              </a:ext>
            </a:extLst>
          </p:cNvPr>
          <p:cNvSpPr txBox="1"/>
          <p:nvPr/>
        </p:nvSpPr>
        <p:spPr>
          <a:xfrm>
            <a:off x="362606" y="1817555"/>
            <a:ext cx="3216165" cy="3539430"/>
          </a:xfrm>
          <a:prstGeom prst="rect">
            <a:avLst/>
          </a:prstGeom>
          <a:noFill/>
        </p:spPr>
        <p:txBody>
          <a:bodyPr wrap="square" rtlCol="0">
            <a:spAutoFit/>
          </a:bodyPr>
          <a:lstStyle/>
          <a:p>
            <a:pPr algn="l"/>
            <a:r>
              <a:rPr lang="en-GB" sz="3200" dirty="0">
                <a:solidFill>
                  <a:srgbClr val="92D050"/>
                </a:solidFill>
                <a:latin typeface="sourcesanspro"/>
              </a:rPr>
              <a:t>F</a:t>
            </a:r>
            <a:r>
              <a:rPr lang="en-GB" sz="3200" b="0" i="0" dirty="0">
                <a:solidFill>
                  <a:srgbClr val="92D050"/>
                </a:solidFill>
                <a:effectLst/>
                <a:latin typeface="sourcesanspro"/>
              </a:rPr>
              <a:t>lorence made sure that hospitals were kept clean to stop the spread off people getting poorly.</a:t>
            </a:r>
            <a:endParaRPr lang="en-GB" sz="3200" b="0" i="0" dirty="0">
              <a:solidFill>
                <a:srgbClr val="92D050"/>
              </a:solidFill>
              <a:effectLst/>
              <a:latin typeface="Segoe UI" panose="020B0502040204020203" pitchFamily="34" charset="0"/>
            </a:endParaRPr>
          </a:p>
        </p:txBody>
      </p:sp>
      <p:sp>
        <p:nvSpPr>
          <p:cNvPr id="5" name="TextBox 4">
            <a:extLst>
              <a:ext uri="{FF2B5EF4-FFF2-40B4-BE49-F238E27FC236}">
                <a16:creationId xmlns:a16="http://schemas.microsoft.com/office/drawing/2014/main" id="{A0964004-6215-935A-4B35-51E30BF1EF9C}"/>
              </a:ext>
            </a:extLst>
          </p:cNvPr>
          <p:cNvSpPr txBox="1"/>
          <p:nvPr/>
        </p:nvSpPr>
        <p:spPr>
          <a:xfrm>
            <a:off x="8219089" y="1716209"/>
            <a:ext cx="3972911" cy="1815882"/>
          </a:xfrm>
          <a:prstGeom prst="rect">
            <a:avLst/>
          </a:prstGeom>
          <a:noFill/>
        </p:spPr>
        <p:txBody>
          <a:bodyPr wrap="square" rtlCol="0">
            <a:spAutoFit/>
          </a:bodyPr>
          <a:lstStyle/>
          <a:p>
            <a:r>
              <a:rPr lang="en-GB" sz="2800" b="0" i="0" dirty="0">
                <a:solidFill>
                  <a:srgbClr val="FF0000"/>
                </a:solidFill>
                <a:effectLst/>
                <a:latin typeface="sourcesanspro"/>
              </a:rPr>
              <a:t>A lot more people got much better because of the care that they got from Florence.</a:t>
            </a:r>
            <a:endParaRPr lang="en-GB" sz="2800" dirty="0">
              <a:solidFill>
                <a:srgbClr val="FF0000"/>
              </a:solidFill>
            </a:endParaRPr>
          </a:p>
        </p:txBody>
      </p:sp>
      <p:pic>
        <p:nvPicPr>
          <p:cNvPr id="7170" name="Picture 2" descr="The Year of the Nurse and what an eyewitness account reveals about 'the lady  with the lamp' - Talking Humanities">
            <a:extLst>
              <a:ext uri="{FF2B5EF4-FFF2-40B4-BE49-F238E27FC236}">
                <a16:creationId xmlns:a16="http://schemas.microsoft.com/office/drawing/2014/main" id="{F78C6207-D802-DD14-EB6C-9652BD317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221" y="3429000"/>
            <a:ext cx="4225777" cy="2781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5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8BBA-853B-7C46-9663-2FDA99A1F6C2}"/>
              </a:ext>
            </a:extLst>
          </p:cNvPr>
          <p:cNvSpPr>
            <a:spLocks noGrp="1"/>
          </p:cNvSpPr>
          <p:nvPr>
            <p:ph type="title"/>
          </p:nvPr>
        </p:nvSpPr>
        <p:spPr>
          <a:xfrm>
            <a:off x="838200" y="1988974"/>
            <a:ext cx="10515600" cy="1325563"/>
          </a:xfrm>
        </p:spPr>
        <p:txBody>
          <a:bodyPr/>
          <a:lstStyle/>
          <a:p>
            <a:r>
              <a:rPr lang="en-GB" dirty="0"/>
              <a:t>On the of 3</a:t>
            </a:r>
            <a:r>
              <a:rPr lang="en-GB" baseline="30000" dirty="0"/>
              <a:t>rd</a:t>
            </a:r>
            <a:r>
              <a:rPr lang="en-GB" dirty="0"/>
              <a:t> August 1910 aged 90 she died.</a:t>
            </a:r>
          </a:p>
        </p:txBody>
      </p:sp>
      <p:pic>
        <p:nvPicPr>
          <p:cNvPr id="8194" name="Picture 2" descr="The Problematic Myth of Florence Nightingale ‹ Literary Hub">
            <a:extLst>
              <a:ext uri="{FF2B5EF4-FFF2-40B4-BE49-F238E27FC236}">
                <a16:creationId xmlns:a16="http://schemas.microsoft.com/office/drawing/2014/main" id="{457B3562-035A-A028-C3BF-C7EE93530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468" y="3661378"/>
            <a:ext cx="5195064" cy="2597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230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549</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Aptos</vt:lpstr>
      <vt:lpstr>Arial</vt:lpstr>
      <vt:lpstr>Calibri</vt:lpstr>
      <vt:lpstr>Calibri Light</vt:lpstr>
      <vt:lpstr>GeoEditRegular</vt:lpstr>
      <vt:lpstr>Google Sans</vt:lpstr>
      <vt:lpstr>londrina solid</vt:lpstr>
      <vt:lpstr>robotoregular</vt:lpstr>
      <vt:lpstr>Segoe UI</vt:lpstr>
      <vt:lpstr>sourcesanspro</vt:lpstr>
      <vt:lpstr>Office Theme</vt:lpstr>
      <vt:lpstr>Florence Nightingale.   </vt:lpstr>
      <vt:lpstr>When was Florence born and where.</vt:lpstr>
      <vt:lpstr>Who is Florence Nightingale?</vt:lpstr>
      <vt:lpstr>Education.</vt:lpstr>
      <vt:lpstr>What other special things did Florence do?</vt:lpstr>
      <vt:lpstr>Special awards!</vt:lpstr>
      <vt:lpstr>The lady with the lamp.</vt:lpstr>
      <vt:lpstr>Hospitals became cleaner thanks to Florence. </vt:lpstr>
      <vt:lpstr>On the of 3rd August 1910 aged 90 she died.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Florence Nightingale.   </dc:title>
  <dc:creator>Emily Barnes</dc:creator>
  <cp:lastModifiedBy>Debbie Gresswell</cp:lastModifiedBy>
  <cp:revision>1</cp:revision>
  <dcterms:created xsi:type="dcterms:W3CDTF">2023-11-08T16:33:32Z</dcterms:created>
  <dcterms:modified xsi:type="dcterms:W3CDTF">2023-11-22T08:34:51Z</dcterms:modified>
</cp:coreProperties>
</file>